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8" r:id="rId3"/>
    <p:sldId id="306" r:id="rId4"/>
    <p:sldId id="288" r:id="rId5"/>
    <p:sldId id="307" r:id="rId6"/>
    <p:sldId id="261" r:id="rId7"/>
    <p:sldId id="304" r:id="rId8"/>
    <p:sldId id="284" r:id="rId9"/>
    <p:sldId id="305" r:id="rId10"/>
    <p:sldId id="268" r:id="rId11"/>
    <p:sldId id="291" r:id="rId12"/>
    <p:sldId id="302" r:id="rId13"/>
    <p:sldId id="292" r:id="rId14"/>
    <p:sldId id="293" r:id="rId15"/>
    <p:sldId id="294" r:id="rId16"/>
    <p:sldId id="296" r:id="rId17"/>
    <p:sldId id="303" r:id="rId18"/>
    <p:sldId id="273" r:id="rId19"/>
    <p:sldId id="274" r:id="rId20"/>
    <p:sldId id="299" r:id="rId21"/>
    <p:sldId id="275" r:id="rId22"/>
    <p:sldId id="276" r:id="rId23"/>
    <p:sldId id="308" r:id="rId24"/>
    <p:sldId id="285" r:id="rId25"/>
    <p:sldId id="278" r:id="rId26"/>
    <p:sldId id="27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4BE"/>
    <a:srgbClr val="FF795F"/>
    <a:srgbClr val="FFBCAF"/>
    <a:srgbClr val="EA735D"/>
    <a:srgbClr val="FFFFFF"/>
    <a:srgbClr val="679AE2"/>
    <a:srgbClr val="B7352D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159" autoAdjust="0"/>
  </p:normalViewPr>
  <p:slideViewPr>
    <p:cSldViewPr snapToGrid="0" showGuides="1">
      <p:cViewPr varScale="1">
        <p:scale>
          <a:sx n="100" d="100"/>
          <a:sy n="100" d="100"/>
        </p:scale>
        <p:origin x="90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02.09.2023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02.09.2023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25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268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671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jp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jp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Pipeline for DHM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Fabian Braun</a:t>
            </a:r>
          </a:p>
          <a:p>
            <a:r>
              <a:rPr lang="de-DE" dirty="0"/>
              <a:t>Master Thesis</a:t>
            </a:r>
          </a:p>
          <a:p>
            <a:r>
              <a:rPr lang="de-DE" dirty="0"/>
              <a:t>07. September 2023, Zurich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DA0AA3-7699-466C-9E55-849D285EB799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1: surface plane subtraction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Uneven surface</a:t>
            </a:r>
            <a:r>
              <a:rPr lang="en-US" dirty="0"/>
              <a:t>: Caused by imperfect alignment of optical instruments in DHM.</a:t>
            </a:r>
          </a:p>
          <a:p>
            <a:r>
              <a:rPr lang="en-US" dirty="0"/>
              <a:t>Subtraction with Koala only possible during experiment and not in postprocessing</a:t>
            </a:r>
          </a:p>
          <a:p>
            <a:r>
              <a:rPr lang="en-US" b="1" dirty="0"/>
              <a:t>Surface</a:t>
            </a:r>
            <a:r>
              <a:rPr lang="en-US" dirty="0"/>
              <a:t>: Adjusted using linear regression on a polynomial features.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8C5A0-90D1-4E40-A566-8FFFD07C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4807"/>
            <a:ext cx="9106452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65924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659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5497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F9A3D-BD6E-49D4-80E6-FDD75FFD1F5A}"/>
              </a:ext>
            </a:extLst>
          </p:cNvPr>
          <p:cNvSpPr txBox="1"/>
          <p:nvPr/>
        </p:nvSpPr>
        <p:spPr>
          <a:xfrm>
            <a:off x="9880001" y="519937"/>
            <a:ext cx="14927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Plane subtr.</a:t>
            </a:r>
            <a:endParaRPr lang="en-C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0457A-516B-4FA4-9C59-3441E54CBAAA}"/>
              </a:ext>
            </a:extLst>
          </p:cNvPr>
          <p:cNvSpPr txBox="1"/>
          <p:nvPr/>
        </p:nvSpPr>
        <p:spPr>
          <a:xfrm>
            <a:off x="10170980" y="1084878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126C-7FB4-467A-AD66-FFAECA0D5FC7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293DE-7F40-4CCE-A3C8-66413D027C7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F980A-AF98-461D-A1A6-F364B60691B1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10626392" y="889269"/>
            <a:ext cx="2" cy="195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8C5E0-2B0D-4E80-8E9E-3609C491951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0626392" y="1392655"/>
            <a:ext cx="2" cy="196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C0E527-9A98-40B3-8085-0E2014563DD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E2AD-D97D-4A37-BC78-E07BA1AF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00" y="2833200"/>
            <a:ext cx="9089155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2: focusing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Deviation from set focus distance</a:t>
            </a:r>
            <a:r>
              <a:rPr lang="en-US" dirty="0"/>
              <a:t>: Unknown reason and also unpredictable</a:t>
            </a:r>
          </a:p>
          <a:p>
            <a:r>
              <a:rPr lang="en-US" b="1" dirty="0"/>
              <a:t>Automatic focusing</a:t>
            </a:r>
            <a:r>
              <a:rPr lang="en-US" dirty="0"/>
              <a:t>: Based on image features</a:t>
            </a:r>
          </a:p>
          <a:p>
            <a:r>
              <a:rPr lang="en-US" dirty="0"/>
              <a:t>Image depicted has a strong focus deviation.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8E0DDC-80FD-43AF-8AE6-DBE2E438D3D6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55F194-E650-4B84-819F-12D06D6214F1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F0E8F-6E68-4D7E-ADF7-0CD2BD3A3504}"/>
              </a:ext>
            </a:extLst>
          </p:cNvPr>
          <p:cNvSpPr txBox="1"/>
          <p:nvPr/>
        </p:nvSpPr>
        <p:spPr>
          <a:xfrm>
            <a:off x="10018580" y="1018203"/>
            <a:ext cx="121058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Focusing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6053E-F3A1-4032-9914-D27003D81641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55CFE-19CA-497F-B462-E62D1AE016B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3BDC58-32B5-483D-A22A-12474A6B7CE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9" y="837766"/>
            <a:ext cx="545" cy="180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461A8C-D3E2-4C9F-85EE-ADF622DC438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874" y="1387535"/>
            <a:ext cx="2518" cy="2017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2C1D-16FF-4BF5-98C0-43BCFE1E161E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0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AFA-081C-4B0D-858F-2814FD7E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Images with various reconstruction distances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D5890-F66E-4732-B597-DBF7C138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BA9B2-7B3F-40AA-B9ED-B0FEFB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16A91BC-0B00-474D-A592-BE816382E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0" name="fucus_run">
            <a:hlinkClick r:id="" action="ppaction://media"/>
            <a:extLst>
              <a:ext uri="{FF2B5EF4-FFF2-40B4-BE49-F238E27FC236}">
                <a16:creationId xmlns:a16="http://schemas.microsoft.com/office/drawing/2014/main" id="{C37B8E5A-6092-41B2-9A0A-AA328B02D4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01588" y="1176117"/>
            <a:ext cx="13515301" cy="4505766"/>
          </a:xfrm>
        </p:spPr>
      </p:pic>
    </p:spTree>
    <p:extLst>
      <p:ext uri="{BB962C8B-B14F-4D97-AF65-F5344CB8AC3E}">
        <p14:creationId xmlns:p14="http://schemas.microsoft.com/office/powerpoint/2010/main" val="19588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3: background subtraction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C4149-A588-46DE-A312-B67665A4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6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Static Noise</a:t>
            </a:r>
            <a:r>
              <a:rPr lang="en-US" dirty="0"/>
              <a:t>: Dust or other disturbances on the optical system</a:t>
            </a:r>
          </a:p>
          <a:p>
            <a:r>
              <a:rPr lang="en-US" dirty="0"/>
              <a:t>Median of unshifted image stack</a:t>
            </a:r>
          </a:p>
          <a:p>
            <a:r>
              <a:rPr lang="en-US" dirty="0"/>
              <a:t>Calculated on the first ten timesteps as later images can get crowed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11C2CD-F2AE-41CA-ADCB-A0EBBA44AD98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A4C22-2471-4455-BDE4-B174A60718D5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9B15C-8FB2-4AB0-890F-09A96B9AD10A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34727-2E46-4177-874D-CA94F5E4C67F}"/>
              </a:ext>
            </a:extLst>
          </p:cNvPr>
          <p:cNvSpPr txBox="1"/>
          <p:nvPr/>
        </p:nvSpPr>
        <p:spPr>
          <a:xfrm>
            <a:off x="9511453" y="1525829"/>
            <a:ext cx="22237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Background subtr.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EC9D78-9B20-4687-AFF3-1DE5B8EBF086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685062-18CD-45C7-A3B3-3D56AF96C69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43A568-0D80-41B6-BA81-93921ECD4792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8" y="1333728"/>
            <a:ext cx="0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40B23C-457F-478D-B920-74827DA24FF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328" y="1895161"/>
            <a:ext cx="3064" cy="187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0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00F09-FAB6-491D-8FD6-BF2D6124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57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4: spatial averaging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de-DE" dirty="0"/>
              <a:t>Reduces random noise.</a:t>
            </a:r>
          </a:p>
          <a:p>
            <a:r>
              <a:rPr lang="en-US" dirty="0"/>
              <a:t>Calculates relative shifts between images using phase cross correlation.</a:t>
            </a:r>
          </a:p>
          <a:p>
            <a:r>
              <a:rPr lang="en-US" dirty="0"/>
              <a:t>Stacks shifted images, calculates the average, and then trims the outer portion.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9E66AE-C062-438E-9279-136AC535FF9D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8598D-CC61-4D4C-BB6B-D4CA50805F54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A8B77-6EBE-4BA0-A2FF-DCB6268E01B3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1B8BDB-3016-4466-ABB0-3058C6D8763D}"/>
              </a:ext>
            </a:extLst>
          </p:cNvPr>
          <p:cNvSpPr txBox="1"/>
          <p:nvPr/>
        </p:nvSpPr>
        <p:spPr>
          <a:xfrm>
            <a:off x="9806728" y="1525829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91715-56C2-4770-AEE0-2AB73F30303A}"/>
              </a:ext>
            </a:extLst>
          </p:cNvPr>
          <p:cNvSpPr txBox="1"/>
          <p:nvPr/>
        </p:nvSpPr>
        <p:spPr>
          <a:xfrm>
            <a:off x="9575663" y="2025459"/>
            <a:ext cx="20954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Spatial averaging</a:t>
            </a:r>
            <a:endParaRPr lang="en-CH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27A8C7-F44D-4F85-A81C-F384134DFE12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6844D6-043F-4227-B789-2BBE8894D22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0620284" y="1333728"/>
            <a:ext cx="3044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10A9EB-6186-4659-B3E1-771799053243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0284" y="1833606"/>
            <a:ext cx="3102" cy="191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2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pixel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based on 1600 images, mean signal of a bacteria is </a:t>
            </a:r>
            <a:r>
              <a:rPr lang="en-US" b="1" dirty="0"/>
              <a:t>~25 nm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Few images are significantly out of focus.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Error measured on background, except for focusing  unfocused vs. focused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2D43C-E178-46E8-92AD-D26D39084D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47" y="2349315"/>
            <a:ext cx="5852172" cy="4389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49412-C392-4B5B-B1D2-7D4A69A35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82"/>
          <a:stretch/>
        </p:blipFill>
        <p:spPr>
          <a:xfrm>
            <a:off x="9336639" y="624537"/>
            <a:ext cx="2260239" cy="203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2E3D5-301A-4907-B379-7BFC20D76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640" y="2664526"/>
            <a:ext cx="2614289" cy="22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focusing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Focus offset has a none zero mean  considerable decrease in mass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Figure shows mass is decreased with n of 25 images 1cm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65844-F266-4C37-890B-BE4A0C91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92" y="2000427"/>
            <a:ext cx="5673452" cy="44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536459"/>
          </a:xfrm>
        </p:spPr>
        <p:txBody>
          <a:bodyPr/>
          <a:lstStyle/>
          <a:p>
            <a:r>
              <a:rPr lang="de-DE" dirty="0"/>
              <a:t>Previous workflow for segmentation and tracking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77" y="3509607"/>
            <a:ext cx="9163601" cy="25707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Problems: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Ilastik does not generalize well: each experiment has to be segmented.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Dependent on human segmentation  not objective, especially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 lot of manual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16DAA-4E1F-4B77-8A84-22ABA51C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63" y="1575762"/>
            <a:ext cx="1159970" cy="1668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3E287-6151-461E-8935-B71FFFDA8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3" y="1730421"/>
            <a:ext cx="1451461" cy="1451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3FB0C-072A-458C-AA43-F2D59A19E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03" y="1730420"/>
            <a:ext cx="1451461" cy="1451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F88EEC-3C79-4ECC-AC85-C61CB7DB1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07" y="1730422"/>
            <a:ext cx="1359301" cy="1359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60A2B-09B5-47D3-B944-E0F4136482E6}"/>
              </a:ext>
            </a:extLst>
          </p:cNvPr>
          <p:cNvSpPr txBox="1"/>
          <p:nvPr/>
        </p:nvSpPr>
        <p:spPr>
          <a:xfrm>
            <a:off x="947554" y="12827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Phase images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15C7A-3D9B-43FE-869C-295A6594CDEE}"/>
              </a:ext>
            </a:extLst>
          </p:cNvPr>
          <p:cNvSpPr txBox="1"/>
          <p:nvPr/>
        </p:nvSpPr>
        <p:spPr>
          <a:xfrm>
            <a:off x="2903752" y="128272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DC220-D040-42A6-AD93-B1FE4162C4B7}"/>
              </a:ext>
            </a:extLst>
          </p:cNvPr>
          <p:cNvSpPr txBox="1"/>
          <p:nvPr/>
        </p:nvSpPr>
        <p:spPr>
          <a:xfrm>
            <a:off x="4893102" y="128272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E80B3-B445-4B76-ACF7-ED9E5292A401}"/>
              </a:ext>
            </a:extLst>
          </p:cNvPr>
          <p:cNvSpPr txBox="1"/>
          <p:nvPr/>
        </p:nvSpPr>
        <p:spPr>
          <a:xfrm>
            <a:off x="7295367" y="1282726"/>
            <a:ext cx="10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Tracking</a:t>
            </a:r>
            <a:endParaRPr lang="en-C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BAE21C-E65C-4581-A3D2-A0CC12BC1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29" y="1730420"/>
            <a:ext cx="1451461" cy="14514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ADE5F-BE33-4C56-B171-D445088D9B68}"/>
              </a:ext>
            </a:extLst>
          </p:cNvPr>
          <p:cNvSpPr txBox="1"/>
          <p:nvPr/>
        </p:nvSpPr>
        <p:spPr>
          <a:xfrm>
            <a:off x="9482005" y="128272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Results</a:t>
            </a:r>
            <a:endParaRPr lang="en-C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F8B8CE3-F85F-40D3-9E40-6F28E5546815}"/>
              </a:ext>
            </a:extLst>
          </p:cNvPr>
          <p:cNvSpPr/>
          <p:nvPr/>
        </p:nvSpPr>
        <p:spPr>
          <a:xfrm>
            <a:off x="2450509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42FCF07-EDF0-440F-9B3A-054757E6D17A}"/>
              </a:ext>
            </a:extLst>
          </p:cNvPr>
          <p:cNvSpPr/>
          <p:nvPr/>
        </p:nvSpPr>
        <p:spPr>
          <a:xfrm>
            <a:off x="4298066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3DF3BEC-4A7F-427F-9CC8-219A8B0B4887}"/>
              </a:ext>
            </a:extLst>
          </p:cNvPr>
          <p:cNvSpPr/>
          <p:nvPr/>
        </p:nvSpPr>
        <p:spPr>
          <a:xfrm>
            <a:off x="643711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45AC496-5AB6-4170-826C-DC18CC8C4488}"/>
              </a:ext>
            </a:extLst>
          </p:cNvPr>
          <p:cNvSpPr/>
          <p:nvPr/>
        </p:nvSpPr>
        <p:spPr>
          <a:xfrm>
            <a:off x="855156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05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  <p:bldP spid="19" grpId="0"/>
      <p:bldP spid="21" grpId="0"/>
      <p:bldP spid="23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35C9-52C3-47F0-B8D6-4987254E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 and Tracking with U-Net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37D2-26DB-47C6-8CF9-E060014F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698883" cy="4680000"/>
          </a:xfrm>
        </p:spPr>
        <p:txBody>
          <a:bodyPr/>
          <a:lstStyle/>
          <a:p>
            <a:r>
              <a:rPr lang="de-DE" dirty="0"/>
              <a:t>U-Net is the current standard in image processing.</a:t>
            </a:r>
          </a:p>
          <a:p>
            <a:r>
              <a:rPr lang="de-DE" dirty="0"/>
              <a:t>Encoder-decoder structure.</a:t>
            </a:r>
          </a:p>
          <a:p>
            <a:r>
              <a:rPr lang="de-DE" dirty="0"/>
              <a:t>Skip connections: preservation of spatial information and multilevel feature interaction</a:t>
            </a:r>
          </a:p>
          <a:p>
            <a:r>
              <a:rPr lang="de-DE" dirty="0"/>
              <a:t>Data augmentation allows the model to gerneralize well even with few data.</a:t>
            </a:r>
          </a:p>
          <a:p>
            <a:r>
              <a:rPr lang="en-US" dirty="0"/>
              <a:t>Deep Learning for Time-Lapse Analysis (</a:t>
            </a:r>
            <a:r>
              <a:rPr lang="en-US" dirty="0" err="1"/>
              <a:t>DeLTA</a:t>
            </a:r>
            <a:r>
              <a:rPr lang="en-US" dirty="0"/>
              <a:t>) is based on the U-Net and used in this work.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DC5E-8CA9-4CDC-8B64-05B769BC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BF9C-34DB-4502-9B12-2D3CEE63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B7B6-B92B-4FCB-82CD-F3452CD5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F2A99-CB88-4198-A385-F1572B47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20" y="1294646"/>
            <a:ext cx="6539134" cy="440610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C7B02F-0016-4819-87C1-4D345907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B22C8F-6254-49C5-A094-B69761A0E28E}"/>
              </a:ext>
            </a:extLst>
          </p:cNvPr>
          <p:cNvSpPr/>
          <p:nvPr/>
        </p:nvSpPr>
        <p:spPr>
          <a:xfrm flipV="1">
            <a:off x="6578534" y="2098583"/>
            <a:ext cx="3470987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653EF7-1138-4BB5-805A-2726EE9E337F}"/>
              </a:ext>
            </a:extLst>
          </p:cNvPr>
          <p:cNvSpPr/>
          <p:nvPr/>
        </p:nvSpPr>
        <p:spPr>
          <a:xfrm flipV="1">
            <a:off x="7002706" y="3547366"/>
            <a:ext cx="2709466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14CB7D-4750-4E7F-A46C-53E6B7CB8177}"/>
              </a:ext>
            </a:extLst>
          </p:cNvPr>
          <p:cNvSpPr/>
          <p:nvPr/>
        </p:nvSpPr>
        <p:spPr>
          <a:xfrm flipV="1">
            <a:off x="7428195" y="4369059"/>
            <a:ext cx="1724683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1BE4E5-29B5-44D6-8ACF-19ECCFD40E0D}"/>
              </a:ext>
            </a:extLst>
          </p:cNvPr>
          <p:cNvSpPr/>
          <p:nvPr/>
        </p:nvSpPr>
        <p:spPr>
          <a:xfrm flipV="1">
            <a:off x="7971212" y="4829396"/>
            <a:ext cx="382675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92643-1FFD-4A16-87B7-A1B0F1A482A4}"/>
              </a:ext>
            </a:extLst>
          </p:cNvPr>
          <p:cNvSpPr txBox="1"/>
          <p:nvPr/>
        </p:nvSpPr>
        <p:spPr>
          <a:xfrm>
            <a:off x="7349660" y="186381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Skip connections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297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Preparation of training data: Segmentation with Ilastik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D5D-D1E4-42F8-82F2-6E2550A0A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327003"/>
            <a:ext cx="3209848" cy="468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Train Ilastik by categorizing pixels into core, bacteria, boundary and background.</a:t>
            </a:r>
          </a:p>
          <a:p>
            <a:pPr>
              <a:lnSpc>
                <a:spcPct val="150000"/>
              </a:lnSpc>
            </a:pPr>
            <a:r>
              <a:rPr lang="de-DE" dirty="0"/>
              <a:t>Prediction of other pixels based on preselected feature set</a:t>
            </a:r>
          </a:p>
          <a:p>
            <a:pPr>
              <a:lnSpc>
                <a:spcPct val="150000"/>
              </a:lnSpc>
            </a:pPr>
            <a:r>
              <a:rPr lang="de-DE" dirty="0"/>
              <a:t>Separation between bacteria based on core.</a:t>
            </a:r>
          </a:p>
          <a:p>
            <a:pPr>
              <a:lnSpc>
                <a:spcPct val="150000"/>
              </a:lnSpc>
            </a:pPr>
            <a:r>
              <a:rPr lang="de-DE" dirty="0"/>
              <a:t>Full size based on the bacteria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B1861-CDC1-42D4-B246-F700C76E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95760"/>
            <a:ext cx="7879080" cy="2111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B25B1-0D56-47DB-A4F7-FAA5D7F3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3956902"/>
            <a:ext cx="7879080" cy="2072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67165-E432-4C26-A34D-9A43CA5AA954}"/>
              </a:ext>
            </a:extLst>
          </p:cNvPr>
          <p:cNvSpPr txBox="1"/>
          <p:nvPr/>
        </p:nvSpPr>
        <p:spPr>
          <a:xfrm>
            <a:off x="6424708" y="983306"/>
            <a:ext cx="319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Manual pixel categorization</a:t>
            </a:r>
            <a:endParaRPr lang="en-CH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E33D2-4CA5-4A50-9983-D7DB07F6EEA9}"/>
              </a:ext>
            </a:extLst>
          </p:cNvPr>
          <p:cNvSpPr/>
          <p:nvPr/>
        </p:nvSpPr>
        <p:spPr>
          <a:xfrm>
            <a:off x="6283640" y="358757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Ilastik‘s learned segmentation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9692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sz="3200" dirty="0"/>
              <a:t>Research Goal: how do bacteria accumulate biomass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10665"/>
            <a:ext cx="10728325" cy="11248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Goal of any organism: maximize biomass, based on available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Mass is central to this research, but bacteria are too small to weigh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Literature assumption: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35A0B-701F-4AC4-A32E-D61AE250AB8E}"/>
              </a:ext>
            </a:extLst>
          </p:cNvPr>
          <p:cNvGrpSpPr/>
          <p:nvPr/>
        </p:nvGrpSpPr>
        <p:grpSpPr>
          <a:xfrm>
            <a:off x="5324872" y="2651751"/>
            <a:ext cx="1886514" cy="1274585"/>
            <a:chOff x="5358345" y="3317070"/>
            <a:chExt cx="1886514" cy="1274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CF9783-F2B2-427B-A2E2-20C6E58E9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5" r="73281" b="51957"/>
            <a:stretch/>
          </p:blipFill>
          <p:spPr>
            <a:xfrm rot="6026671">
              <a:off x="5716685" y="3063482"/>
              <a:ext cx="1169833" cy="18865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CB22AA-0D4B-457E-B51F-FB98C5ECA71D}"/>
                </a:ext>
              </a:extLst>
            </p:cNvPr>
            <p:cNvSpPr/>
            <p:nvPr/>
          </p:nvSpPr>
          <p:spPr>
            <a:xfrm>
              <a:off x="6095999" y="3429000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42BC2-0953-4D39-BC9D-4636DF85A3B9}"/>
                </a:ext>
              </a:extLst>
            </p:cNvPr>
            <p:cNvSpPr txBox="1"/>
            <p:nvPr/>
          </p:nvSpPr>
          <p:spPr>
            <a:xfrm>
              <a:off x="6086762" y="3317070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</a:t>
              </a:r>
              <a:endParaRPr lang="en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F89474-9645-4E37-BA4E-C5E54E8E787A}"/>
                </a:ext>
              </a:extLst>
            </p:cNvPr>
            <p:cNvSpPr/>
            <p:nvPr/>
          </p:nvSpPr>
          <p:spPr>
            <a:xfrm rot="5400000">
              <a:off x="6203464" y="4090981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A55ABB-6AC5-4E1B-8A3A-0FAC84C96718}"/>
                </a:ext>
              </a:extLst>
            </p:cNvPr>
            <p:cNvSpPr txBox="1"/>
            <p:nvPr/>
          </p:nvSpPr>
          <p:spPr>
            <a:xfrm>
              <a:off x="6198845" y="3875098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w</a:t>
              </a:r>
              <a:endParaRPr lang="en-CH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B2DDE-264F-4050-82DF-09B064867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53360" r="24338" b="24893"/>
          <a:stretch/>
        </p:blipFill>
        <p:spPr>
          <a:xfrm>
            <a:off x="2526240" y="2766021"/>
            <a:ext cx="1533237" cy="1046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B4391-302E-431B-B6DD-FB30AAEE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01" y="2814812"/>
            <a:ext cx="1076338" cy="993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58B3CC-B60A-499C-B813-6F006E77F0EC}"/>
              </a:ext>
            </a:extLst>
          </p:cNvPr>
          <p:cNvSpPr txBox="1"/>
          <p:nvPr/>
        </p:nvSpPr>
        <p:spPr>
          <a:xfrm>
            <a:off x="2844048" y="23943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Length</a:t>
            </a:r>
            <a:endParaRPr lang="en-CH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0F75A2-57EE-4B3C-BFD6-34E052D64E99}"/>
              </a:ext>
            </a:extLst>
          </p:cNvPr>
          <p:cNvSpPr txBox="1"/>
          <p:nvPr/>
        </p:nvSpPr>
        <p:spPr>
          <a:xfrm>
            <a:off x="5728226" y="2404186"/>
            <a:ext cx="10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Volume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1DBCC-D387-403C-A45B-E17356F45095}"/>
              </a:ext>
            </a:extLst>
          </p:cNvPr>
          <p:cNvSpPr txBox="1"/>
          <p:nvPr/>
        </p:nvSpPr>
        <p:spPr>
          <a:xfrm>
            <a:off x="8389996" y="24004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Mass</a:t>
            </a:r>
            <a:endParaRPr lang="en-CH" b="1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8D8E875-91B3-4F14-A054-775B577552AF}"/>
              </a:ext>
            </a:extLst>
          </p:cNvPr>
          <p:cNvSpPr/>
          <p:nvPr/>
        </p:nvSpPr>
        <p:spPr>
          <a:xfrm>
            <a:off x="4221018" y="3172733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D86655D-6C51-4D64-A2D4-9FC5A9521016}"/>
              </a:ext>
            </a:extLst>
          </p:cNvPr>
          <p:cNvSpPr/>
          <p:nvPr/>
        </p:nvSpPr>
        <p:spPr>
          <a:xfrm>
            <a:off x="7301793" y="3119708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ADFBBBF-EB32-45F3-8C41-6370442B7BD1}"/>
              </a:ext>
            </a:extLst>
          </p:cNvPr>
          <p:cNvSpPr txBox="1">
            <a:spLocks/>
          </p:cNvSpPr>
          <p:nvPr/>
        </p:nvSpPr>
        <p:spPr>
          <a:xfrm>
            <a:off x="731837" y="4052418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Questionable assumption that density is constant: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D159EF-D15C-4264-935F-ECDAB965047C}"/>
              </a:ext>
            </a:extLst>
          </p:cNvPr>
          <p:cNvGrpSpPr/>
          <p:nvPr/>
        </p:nvGrpSpPr>
        <p:grpSpPr>
          <a:xfrm>
            <a:off x="4285673" y="4359564"/>
            <a:ext cx="3868222" cy="2119612"/>
            <a:chOff x="4285673" y="4359564"/>
            <a:chExt cx="3868222" cy="211961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11A8FB-2FC3-46BE-8892-101FAF96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2358" y="4447278"/>
              <a:ext cx="3771537" cy="203189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D7DB-D298-4776-8D81-4F09FBA1C9D6}"/>
                </a:ext>
              </a:extLst>
            </p:cNvPr>
            <p:cNvSpPr/>
            <p:nvPr/>
          </p:nvSpPr>
          <p:spPr>
            <a:xfrm>
              <a:off x="4285673" y="4359564"/>
              <a:ext cx="508000" cy="193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F461031-5838-457A-9AF0-D3AB8DCBA80E}"/>
              </a:ext>
            </a:extLst>
          </p:cNvPr>
          <p:cNvSpPr txBox="1"/>
          <p:nvPr/>
        </p:nvSpPr>
        <p:spPr>
          <a:xfrm>
            <a:off x="6301707" y="638222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Oldewurtel, 2021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73151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DeLTA training data augmentation methods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E6E9C6-8B85-47A2-81B5-360FDC28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07" y="1078483"/>
            <a:ext cx="9664383" cy="2350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ECFC61-3A16-4D63-A044-881B0066F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06" y="3857327"/>
            <a:ext cx="9664383" cy="2345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8AFF3-E214-43C7-A84D-3986D5947552}"/>
              </a:ext>
            </a:extLst>
          </p:cNvPr>
          <p:cNvSpPr txBox="1"/>
          <p:nvPr/>
        </p:nvSpPr>
        <p:spPr>
          <a:xfrm>
            <a:off x="1931146" y="791019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Original</a:t>
            </a:r>
            <a:endParaRPr lang="en-C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19B2A-EC19-425E-ABF5-7FA3E514D567}"/>
              </a:ext>
            </a:extLst>
          </p:cNvPr>
          <p:cNvSpPr txBox="1"/>
          <p:nvPr/>
        </p:nvSpPr>
        <p:spPr>
          <a:xfrm>
            <a:off x="4091043" y="788510"/>
            <a:ext cx="16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Horzontal flip</a:t>
            </a:r>
            <a:endParaRPr lang="en-CH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21169-8645-4AEB-AE05-2A490C6B2796}"/>
              </a:ext>
            </a:extLst>
          </p:cNvPr>
          <p:cNvSpPr txBox="1"/>
          <p:nvPr/>
        </p:nvSpPr>
        <p:spPr>
          <a:xfrm>
            <a:off x="6597616" y="788510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Vertical flip</a:t>
            </a:r>
            <a:endParaRPr lang="en-CH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2E472-F398-431C-A8CD-7BCACDD3CF00}"/>
              </a:ext>
            </a:extLst>
          </p:cNvPr>
          <p:cNvSpPr txBox="1"/>
          <p:nvPr/>
        </p:nvSpPr>
        <p:spPr>
          <a:xfrm>
            <a:off x="9193543" y="78963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Rotation</a:t>
            </a:r>
            <a:endParaRPr lang="en-C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52372-C732-4B54-B193-F0704F374AB7}"/>
              </a:ext>
            </a:extLst>
          </p:cNvPr>
          <p:cNvSpPr txBox="1"/>
          <p:nvPr/>
        </p:nvSpPr>
        <p:spPr>
          <a:xfrm>
            <a:off x="2052975" y="355820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Zoom</a:t>
            </a:r>
            <a:endParaRPr lang="en-CH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ADD4B-EF26-4295-9B7D-53466369AFFC}"/>
              </a:ext>
            </a:extLst>
          </p:cNvPr>
          <p:cNvSpPr txBox="1"/>
          <p:nvPr/>
        </p:nvSpPr>
        <p:spPr>
          <a:xfrm>
            <a:off x="4058984" y="3558201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blur</a:t>
            </a:r>
            <a:endParaRPr lang="en-CH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F024A-4AD6-4A28-8746-2466323BA08B}"/>
              </a:ext>
            </a:extLst>
          </p:cNvPr>
          <p:cNvSpPr txBox="1"/>
          <p:nvPr/>
        </p:nvSpPr>
        <p:spPr>
          <a:xfrm>
            <a:off x="6360403" y="3558201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noise</a:t>
            </a:r>
            <a:endParaRPr lang="en-CH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3CA0D-C0BA-4758-BDFE-C75590593AE2}"/>
              </a:ext>
            </a:extLst>
          </p:cNvPr>
          <p:cNvSpPr txBox="1"/>
          <p:nvPr/>
        </p:nvSpPr>
        <p:spPr>
          <a:xfrm>
            <a:off x="8590817" y="3558201"/>
            <a:ext cx="23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Elastic deformation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813479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008DC3-BF6A-4ED4-ACE9-F2A1C036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2669A-F7BB-4E82-9A10-54BF8A6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Time-lapse video of bacterial growth and linage</a:t>
            </a:r>
            <a:endParaRPr lang="en-CH" dirty="0"/>
          </a:p>
        </p:txBody>
      </p:sp>
      <p:pic>
        <p:nvPicPr>
          <p:cNvPr id="7" name="Position00001_">
            <a:hlinkClick r:id="" action="ppaction://media"/>
            <a:extLst>
              <a:ext uri="{FF2B5EF4-FFF2-40B4-BE49-F238E27FC236}">
                <a16:creationId xmlns:a16="http://schemas.microsoft.com/office/drawing/2014/main" id="{28A732A2-094D-48E1-80DD-52EB430C09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0704" y="710351"/>
            <a:ext cx="5708015" cy="57080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AAF2-C15C-4CBD-935A-3DE3016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FA5A-4807-404D-803A-BCD5E8B3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6650A-92F5-440A-9E25-38F781559334}"/>
              </a:ext>
            </a:extLst>
          </p:cNvPr>
          <p:cNvCxnSpPr/>
          <p:nvPr/>
        </p:nvCxnSpPr>
        <p:spPr>
          <a:xfrm>
            <a:off x="7755885" y="6136500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D7BDE1-5FFF-465F-ACB5-281222C0BD24}"/>
              </a:ext>
            </a:extLst>
          </p:cNvPr>
          <p:cNvCxnSpPr/>
          <p:nvPr/>
        </p:nvCxnSpPr>
        <p:spPr>
          <a:xfrm flipV="1">
            <a:off x="8732429" y="595006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7AB7A5-DCC2-4423-8CC7-9CF5AC6961B9}"/>
              </a:ext>
            </a:extLst>
          </p:cNvPr>
          <p:cNvCxnSpPr/>
          <p:nvPr/>
        </p:nvCxnSpPr>
        <p:spPr>
          <a:xfrm flipV="1">
            <a:off x="7755885" y="595006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3B377F-5F74-436A-825E-A48BBEDBD3A6}"/>
              </a:ext>
            </a:extLst>
          </p:cNvPr>
          <p:cNvSpPr txBox="1"/>
          <p:nvPr/>
        </p:nvSpPr>
        <p:spPr>
          <a:xfrm>
            <a:off x="7816356" y="5833369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15 µm</a:t>
            </a:r>
            <a:endParaRPr lang="en-C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/>
              <p:nvPr/>
            </p:nvSpPr>
            <p:spPr>
              <a:xfrm>
                <a:off x="5925922" y="5805832"/>
                <a:ext cx="917239" cy="613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b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𝟐𝐦𝐢𝐧</m:t>
                          </m:r>
                        </m:num>
                        <m:den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𝐟𝐫𝐚𝐦𝐞</m:t>
                          </m:r>
                        </m:den>
                      </m:f>
                    </m:oMath>
                  </m:oMathPara>
                </a14:m>
                <a:endParaRPr lang="en-CH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922" y="5805832"/>
                <a:ext cx="917239" cy="613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5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ngle_cell">
            <a:hlinkClick r:id="" action="ppaction://media"/>
            <a:extLst>
              <a:ext uri="{FF2B5EF4-FFF2-40B4-BE49-F238E27FC236}">
                <a16:creationId xmlns:a16="http://schemas.microsoft.com/office/drawing/2014/main" id="{9DDE0F4B-F56C-490C-B237-0EE53C4AB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766" y="446257"/>
            <a:ext cx="12368372" cy="6184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4D32-2A7A-4257-83C5-5612061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linage with features, cell cycles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5EFC-45BA-4CEB-ABFC-0024E358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543B-910F-4C22-94A4-C217AB6F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FBBC431-C91C-4379-81B8-F2755884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ECF7C2-396F-424A-AD4C-0F21CBB34B02}"/>
              </a:ext>
            </a:extLst>
          </p:cNvPr>
          <p:cNvCxnSpPr/>
          <p:nvPr/>
        </p:nvCxnSpPr>
        <p:spPr>
          <a:xfrm>
            <a:off x="4373493" y="5484084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F939B-EAFD-4839-A1A0-A377BD57F1E1}"/>
              </a:ext>
            </a:extLst>
          </p:cNvPr>
          <p:cNvCxnSpPr/>
          <p:nvPr/>
        </p:nvCxnSpPr>
        <p:spPr>
          <a:xfrm flipV="1">
            <a:off x="5350037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0FF817-DC55-4DD0-BE96-7C73522711EE}"/>
              </a:ext>
            </a:extLst>
          </p:cNvPr>
          <p:cNvCxnSpPr/>
          <p:nvPr/>
        </p:nvCxnSpPr>
        <p:spPr>
          <a:xfrm flipV="1">
            <a:off x="4373493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5FE95E-A8E4-4D67-AAC3-97DEC4809EC1}"/>
              </a:ext>
            </a:extLst>
          </p:cNvPr>
          <p:cNvSpPr txBox="1"/>
          <p:nvPr/>
        </p:nvSpPr>
        <p:spPr>
          <a:xfrm>
            <a:off x="4504496" y="5180953"/>
            <a:ext cx="7024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µm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4C8B-454A-46D8-A0CD-BC022EC0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3C73-E43B-406A-A5AF-169A317B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7E42-ECE0-4723-8911-4FAB7D72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D5FE40B-125B-4B7D-8B1E-82D0E4E6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5A9EFE-9D25-489B-AAC4-B6DAA984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0946" y="432163"/>
            <a:ext cx="3227766" cy="1276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55DC2C-B3D5-4E79-B640-EB2E688EB2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5381" y="422347"/>
            <a:ext cx="1086001" cy="1209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C2758A-57A6-4CC1-8612-FD261175EE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153" y="2467515"/>
            <a:ext cx="2051616" cy="1392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FD0615-1674-41E4-B912-D059F2D95B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47" y="854239"/>
            <a:ext cx="1220429" cy="13381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27A5D8-FAB6-4CDE-8D6F-9A943595C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670" y="405293"/>
            <a:ext cx="3420787" cy="899999"/>
          </a:xfrm>
          <a:prstGeom prst="rect">
            <a:avLst/>
          </a:prstGeom>
        </p:spPr>
      </p:pic>
      <p:pic>
        <p:nvPicPr>
          <p:cNvPr id="28" name="Picture 27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5E79E31D-BD50-431C-ABFB-F3A1E227F8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10281442" y="1413742"/>
            <a:ext cx="804250" cy="1081385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BD3CD10-31E9-4687-A0F4-F0A8041B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2545" y="2550139"/>
            <a:ext cx="3089455" cy="1276014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C30CF91-8CA5-4811-BC63-83EB16DF745F}"/>
              </a:ext>
            </a:extLst>
          </p:cNvPr>
          <p:cNvSpPr txBox="1">
            <a:spLocks/>
          </p:cNvSpPr>
          <p:nvPr/>
        </p:nvSpPr>
        <p:spPr>
          <a:xfrm>
            <a:off x="2488410" y="1968649"/>
            <a:ext cx="7344079" cy="190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 automatic reconstruction focus has been implemented</a:t>
            </a:r>
          </a:p>
          <a:p>
            <a:r>
              <a:rPr lang="de-DE" dirty="0"/>
              <a:t>Storage space is reduced by a factor of 5</a:t>
            </a:r>
          </a:p>
          <a:p>
            <a:r>
              <a:rPr lang="de-DE" dirty="0"/>
              <a:t>Automated segmentation and tracking with the help of a U-Net</a:t>
            </a:r>
          </a:p>
          <a:p>
            <a:r>
              <a:rPr lang="de-DE" dirty="0"/>
              <a:t>Visual and easy to use output files</a:t>
            </a:r>
          </a:p>
          <a:p>
            <a:r>
              <a:rPr lang="de-DE" dirty="0"/>
              <a:t>Easy to expand with other image types (brightfield, phase constras)</a:t>
            </a:r>
          </a:p>
          <a:p>
            <a:endParaRPr lang="de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F178E1-AFB6-4251-BF3B-DE8F46369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034" y="4223528"/>
            <a:ext cx="1751231" cy="17187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6B6423-7B3B-45AB-B1A4-E633509C47B6}"/>
              </a:ext>
            </a:extLst>
          </p:cNvPr>
          <p:cNvSpPr/>
          <p:nvPr/>
        </p:nvSpPr>
        <p:spPr>
          <a:xfrm>
            <a:off x="4234664" y="4451551"/>
            <a:ext cx="2611611" cy="1262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Pipeline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70E5-7390-484D-B553-64273CA53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0036" y="4223528"/>
            <a:ext cx="3428199" cy="193537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36E004-FDDA-4F74-9010-D0BA0E989D43}"/>
              </a:ext>
            </a:extLst>
          </p:cNvPr>
          <p:cNvSpPr/>
          <p:nvPr/>
        </p:nvSpPr>
        <p:spPr>
          <a:xfrm>
            <a:off x="322090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024AAE5-9AB9-4809-B5C3-4082C54A3CA4}"/>
              </a:ext>
            </a:extLst>
          </p:cNvPr>
          <p:cNvSpPr/>
          <p:nvPr/>
        </p:nvSpPr>
        <p:spPr>
          <a:xfrm>
            <a:off x="685691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48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0.42474 0.45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27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1.48148E-6 L -0.19831 0.590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2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1.48148E-6 L 0.09076 0.588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29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-4.81481E-6 L -0.4194 0.278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138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-2.59259E-6 L 0.35534 0.282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140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29167E-6 2.96296E-6 L -0.39518 0.615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3078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125E-6 -7.40741E-7 L 0.18164 -7.40741E-7 C 0.26289 -7.40741E-7 0.36328 0.14213 0.36328 0.25764 L 0.36328 0.51551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64" y="2576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does a holgram work?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 1948 D. Gabor found principle that captures both amplitutde and phase information of an object using interference pattern.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Gabor's hologram is essentially the record of this interference pattern between an object beam and a reference beam on a photosensitive medium.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the developed hologram is lit with the same light, the object beam reappears.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object beam can be followed back; focus is achieved when the object distance matches the difference between object and hologram planes.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ED0CE-7CDA-4128-B097-735181AD2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5"/>
          <a:stretch/>
        </p:blipFill>
        <p:spPr>
          <a:xfrm>
            <a:off x="2109056" y="3678072"/>
            <a:ext cx="7973885" cy="2503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ACE9D-3351-4B75-980D-A1758193E6EC}"/>
              </a:ext>
            </a:extLst>
          </p:cNvPr>
          <p:cNvSpPr txBox="1"/>
          <p:nvPr/>
        </p:nvSpPr>
        <p:spPr>
          <a:xfrm>
            <a:off x="6445407" y="6181398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britannica.com/technology/holography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204565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ultiple_cells_six">
            <a:hlinkClick r:id="" action="ppaction://media"/>
            <a:extLst>
              <a:ext uri="{FF2B5EF4-FFF2-40B4-BE49-F238E27FC236}">
                <a16:creationId xmlns:a16="http://schemas.microsoft.com/office/drawing/2014/main" id="{2C2E9A73-7073-48B2-919A-F71298FC3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543" y="1789341"/>
            <a:ext cx="7342912" cy="4895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3A06E-1BD4-4B72-8298-3C89E87D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B2B3-5875-48ED-8EF4-0E1E6610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Improve training data generation, by consentrating on a smaller but more precise image batch.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approach: combining with fluorescent or brightfield images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E3E0-18F8-4B69-A235-62B8B75F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14E2-280D-4362-8577-6C464D7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92E364-CD99-4F30-9F82-548AD008B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1063-C3AF-44FB-9C84-59D8C680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cons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66B3-75BA-436F-9999-0C467AD4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Decrease in storage space by a factor of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Automated focus distance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 segmentation training needed for each induvidual experiment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Easily to use and visual output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Pipeline combines all processes into one easy to use script</a:t>
            </a:r>
          </a:p>
          <a:p>
            <a:r>
              <a:rPr lang="de-DE" dirty="0"/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Post processing time is increased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Segmentation accuracy is not improved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3718-E7DD-431A-9764-BDCD62FC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0119-F030-4B25-8F36-6A997194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204DFC5-A470-4F32-A921-AFE10B9D5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621989"/>
          </a:xfrm>
        </p:spPr>
        <p:txBody>
          <a:bodyPr/>
          <a:lstStyle/>
          <a:p>
            <a:r>
              <a:rPr lang="de-DE" sz="3200" dirty="0"/>
              <a:t>Measuring dry mass with the phase difference image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7355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Generally the denser the material the slower the speed of light.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Mass can be measured by measuring the phase difference.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1E01EA-8699-4BE3-A465-ED0D17A6A7E0}"/>
              </a:ext>
            </a:extLst>
          </p:cNvPr>
          <p:cNvCxnSpPr>
            <a:cxnSpLocks/>
          </p:cNvCxnSpPr>
          <p:nvPr/>
        </p:nvCxnSpPr>
        <p:spPr>
          <a:xfrm>
            <a:off x="3390559" y="2625117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BC460-4ACC-415A-9072-01CE694D9ADB}"/>
              </a:ext>
            </a:extLst>
          </p:cNvPr>
          <p:cNvCxnSpPr>
            <a:cxnSpLocks/>
          </p:cNvCxnSpPr>
          <p:nvPr/>
        </p:nvCxnSpPr>
        <p:spPr>
          <a:xfrm>
            <a:off x="4264668" y="2628091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A6681CF-6DEA-4FD5-B084-503BC0D488A3}"/>
              </a:ext>
            </a:extLst>
          </p:cNvPr>
          <p:cNvSpPr/>
          <p:nvPr/>
        </p:nvSpPr>
        <p:spPr>
          <a:xfrm rot="16200000">
            <a:off x="1390148" y="3100129"/>
            <a:ext cx="1893164" cy="949087"/>
          </a:xfrm>
          <a:prstGeom prst="rect">
            <a:avLst/>
          </a:prstGeom>
          <a:solidFill>
            <a:srgbClr val="FFFF00">
              <a:alpha val="2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Coherent light source</a:t>
            </a:r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922315-2657-4D25-933D-EBB3763541AA}"/>
              </a:ext>
            </a:extLst>
          </p:cNvPr>
          <p:cNvCxnSpPr>
            <a:cxnSpLocks/>
          </p:cNvCxnSpPr>
          <p:nvPr/>
        </p:nvCxnSpPr>
        <p:spPr>
          <a:xfrm>
            <a:off x="2811275" y="2855089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072C80-989B-4DFB-B01E-3F308AA03997}"/>
              </a:ext>
            </a:extLst>
          </p:cNvPr>
          <p:cNvCxnSpPr>
            <a:cxnSpLocks/>
          </p:cNvCxnSpPr>
          <p:nvPr/>
        </p:nvCxnSpPr>
        <p:spPr>
          <a:xfrm>
            <a:off x="2811275" y="31502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AE860C-B57F-44EC-8A5D-7E40AC526A88}"/>
              </a:ext>
            </a:extLst>
          </p:cNvPr>
          <p:cNvCxnSpPr>
            <a:cxnSpLocks/>
          </p:cNvCxnSpPr>
          <p:nvPr/>
        </p:nvCxnSpPr>
        <p:spPr>
          <a:xfrm>
            <a:off x="2811274" y="343919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CE7149-D316-4331-A5F9-447B287949A1}"/>
              </a:ext>
            </a:extLst>
          </p:cNvPr>
          <p:cNvCxnSpPr>
            <a:cxnSpLocks/>
          </p:cNvCxnSpPr>
          <p:nvPr/>
        </p:nvCxnSpPr>
        <p:spPr>
          <a:xfrm>
            <a:off x="2811275" y="3696464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84C74D-F35F-4D1B-9159-B71F723DB810}"/>
              </a:ext>
            </a:extLst>
          </p:cNvPr>
          <p:cNvCxnSpPr>
            <a:cxnSpLocks/>
          </p:cNvCxnSpPr>
          <p:nvPr/>
        </p:nvCxnSpPr>
        <p:spPr>
          <a:xfrm>
            <a:off x="2811275" y="399164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A01512-E9B1-450B-AE48-52ECBBF6CB1E}"/>
              </a:ext>
            </a:extLst>
          </p:cNvPr>
          <p:cNvCxnSpPr>
            <a:cxnSpLocks/>
          </p:cNvCxnSpPr>
          <p:nvPr/>
        </p:nvCxnSpPr>
        <p:spPr>
          <a:xfrm>
            <a:off x="2811274" y="42805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9BB827-F78C-4D48-A7F1-55AF58F1CEA9}"/>
              </a:ext>
            </a:extLst>
          </p:cNvPr>
          <p:cNvSpPr/>
          <p:nvPr/>
        </p:nvSpPr>
        <p:spPr>
          <a:xfrm rot="16200000">
            <a:off x="4215735" y="2784678"/>
            <a:ext cx="1893164" cy="1579987"/>
          </a:xfrm>
          <a:prstGeom prst="rect">
            <a:avLst/>
          </a:prstGeom>
          <a:solidFill>
            <a:srgbClr val="679AE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0AAC0-1C9C-41C3-9218-345B4645916E}"/>
              </a:ext>
            </a:extLst>
          </p:cNvPr>
          <p:cNvCxnSpPr>
            <a:cxnSpLocks/>
          </p:cNvCxnSpPr>
          <p:nvPr/>
        </p:nvCxnSpPr>
        <p:spPr>
          <a:xfrm>
            <a:off x="4372323" y="2628091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D867AE-456A-426B-AE6C-6DF11C53A323}"/>
              </a:ext>
            </a:extLst>
          </p:cNvPr>
          <p:cNvCxnSpPr>
            <a:cxnSpLocks/>
          </p:cNvCxnSpPr>
          <p:nvPr/>
        </p:nvCxnSpPr>
        <p:spPr>
          <a:xfrm>
            <a:off x="5952310" y="2625117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78FE6B-D174-4AE1-8012-5A66E273859B}"/>
              </a:ext>
            </a:extLst>
          </p:cNvPr>
          <p:cNvSpPr txBox="1"/>
          <p:nvPr/>
        </p:nvSpPr>
        <p:spPr>
          <a:xfrm>
            <a:off x="4811700" y="2257271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3696A3-1DFC-46D3-871C-A085945660D5}"/>
              </a:ext>
            </a:extLst>
          </p:cNvPr>
          <p:cNvSpPr/>
          <p:nvPr/>
        </p:nvSpPr>
        <p:spPr>
          <a:xfrm>
            <a:off x="4882839" y="3028847"/>
            <a:ext cx="589278" cy="10239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E19163-EFB8-455A-AA8B-0559AD83D8F8}"/>
              </a:ext>
            </a:extLst>
          </p:cNvPr>
          <p:cNvSpPr/>
          <p:nvPr/>
        </p:nvSpPr>
        <p:spPr>
          <a:xfrm>
            <a:off x="4909119" y="4521252"/>
            <a:ext cx="164583" cy="36911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282BD-8E24-4453-8F98-3717F3F835E9}"/>
              </a:ext>
            </a:extLst>
          </p:cNvPr>
          <p:cNvSpPr txBox="1"/>
          <p:nvPr/>
        </p:nvSpPr>
        <p:spPr>
          <a:xfrm>
            <a:off x="5031291" y="452103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Cell</a:t>
            </a:r>
            <a:endParaRPr lang="en-CH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D18B23-0C12-4B1E-AB67-83242FADC7DB}"/>
              </a:ext>
            </a:extLst>
          </p:cNvPr>
          <p:cNvCxnSpPr>
            <a:cxnSpLocks/>
          </p:cNvCxnSpPr>
          <p:nvPr/>
        </p:nvCxnSpPr>
        <p:spPr>
          <a:xfrm>
            <a:off x="4523433" y="2628088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012CC5-5E16-490D-8A87-098BB2B31AFD}"/>
              </a:ext>
            </a:extLst>
          </p:cNvPr>
          <p:cNvCxnSpPr>
            <a:cxnSpLocks/>
          </p:cNvCxnSpPr>
          <p:nvPr/>
        </p:nvCxnSpPr>
        <p:spPr>
          <a:xfrm>
            <a:off x="3827973" y="2628085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58075F-FC4B-4812-862F-56693C4B92B4}"/>
              </a:ext>
            </a:extLst>
          </p:cNvPr>
          <p:cNvCxnSpPr>
            <a:cxnSpLocks/>
          </p:cNvCxnSpPr>
          <p:nvPr/>
        </p:nvCxnSpPr>
        <p:spPr>
          <a:xfrm>
            <a:off x="4830750" y="2628084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38C11-CE00-4604-A7F2-8FBDA56AECC6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5177478" y="4052827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DDF4FA-25DC-4A83-BFAC-2A8404DA0374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177478" y="2626603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5D1E5E3A-5F02-4CDA-A17C-D489F9CBBA29}"/>
              </a:ext>
            </a:extLst>
          </p:cNvPr>
          <p:cNvSpPr/>
          <p:nvPr/>
        </p:nvSpPr>
        <p:spPr>
          <a:xfrm flipH="1">
            <a:off x="5114734" y="3028839"/>
            <a:ext cx="136226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9C2B51-A1D3-4DD6-9A5E-D7390909053A}"/>
              </a:ext>
            </a:extLst>
          </p:cNvPr>
          <p:cNvCxnSpPr>
            <a:cxnSpLocks/>
          </p:cNvCxnSpPr>
          <p:nvPr/>
        </p:nvCxnSpPr>
        <p:spPr>
          <a:xfrm>
            <a:off x="5502659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9BAC82-0885-4B8A-9BC6-69818F5434E1}"/>
              </a:ext>
            </a:extLst>
          </p:cNvPr>
          <p:cNvCxnSpPr>
            <a:cxnSpLocks/>
          </p:cNvCxnSpPr>
          <p:nvPr/>
        </p:nvCxnSpPr>
        <p:spPr>
          <a:xfrm>
            <a:off x="5502659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7503BECE-3D6D-46EF-B0E2-9A74DEC66CAA}"/>
              </a:ext>
            </a:extLst>
          </p:cNvPr>
          <p:cNvSpPr/>
          <p:nvPr/>
        </p:nvSpPr>
        <p:spPr>
          <a:xfrm flipH="1">
            <a:off x="5364013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1B71ED-44B4-4922-AB6E-938237282751}"/>
              </a:ext>
            </a:extLst>
          </p:cNvPr>
          <p:cNvCxnSpPr>
            <a:cxnSpLocks/>
          </p:cNvCxnSpPr>
          <p:nvPr/>
        </p:nvCxnSpPr>
        <p:spPr>
          <a:xfrm>
            <a:off x="5817104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F95D10-A0B5-42F3-9990-6808EC6B9664}"/>
              </a:ext>
            </a:extLst>
          </p:cNvPr>
          <p:cNvCxnSpPr>
            <a:cxnSpLocks/>
          </p:cNvCxnSpPr>
          <p:nvPr/>
        </p:nvCxnSpPr>
        <p:spPr>
          <a:xfrm>
            <a:off x="5817104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Arc 60">
            <a:extLst>
              <a:ext uri="{FF2B5EF4-FFF2-40B4-BE49-F238E27FC236}">
                <a16:creationId xmlns:a16="http://schemas.microsoft.com/office/drawing/2014/main" id="{66D56821-5A1E-4797-BF2A-319CD82F3795}"/>
              </a:ext>
            </a:extLst>
          </p:cNvPr>
          <p:cNvSpPr/>
          <p:nvPr/>
        </p:nvSpPr>
        <p:spPr>
          <a:xfrm flipH="1">
            <a:off x="5678458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CAAF2DF-1675-4106-8C7E-5BC95B4A81CE}"/>
              </a:ext>
            </a:extLst>
          </p:cNvPr>
          <p:cNvCxnSpPr>
            <a:cxnSpLocks/>
          </p:cNvCxnSpPr>
          <p:nvPr/>
        </p:nvCxnSpPr>
        <p:spPr>
          <a:xfrm>
            <a:off x="7002358" y="2633056"/>
            <a:ext cx="0" cy="1893163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35A863B-4EEB-4E86-BB86-5502149167E7}"/>
              </a:ext>
            </a:extLst>
          </p:cNvPr>
          <p:cNvCxnSpPr>
            <a:cxnSpLocks/>
          </p:cNvCxnSpPr>
          <p:nvPr/>
        </p:nvCxnSpPr>
        <p:spPr>
          <a:xfrm>
            <a:off x="6142000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E67DAA3-1061-43F8-A811-3822C016E630}"/>
              </a:ext>
            </a:extLst>
          </p:cNvPr>
          <p:cNvCxnSpPr>
            <a:cxnSpLocks/>
          </p:cNvCxnSpPr>
          <p:nvPr/>
        </p:nvCxnSpPr>
        <p:spPr>
          <a:xfrm>
            <a:off x="6142000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97C9D6D6-515C-4F6B-B1A0-87D17DC880A5}"/>
              </a:ext>
            </a:extLst>
          </p:cNvPr>
          <p:cNvSpPr/>
          <p:nvPr/>
        </p:nvSpPr>
        <p:spPr>
          <a:xfrm flipH="1">
            <a:off x="5971361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42A3BC-971B-4BCC-B005-DA5BB8788756}"/>
              </a:ext>
            </a:extLst>
          </p:cNvPr>
          <p:cNvCxnSpPr>
            <a:cxnSpLocks/>
          </p:cNvCxnSpPr>
          <p:nvPr/>
        </p:nvCxnSpPr>
        <p:spPr>
          <a:xfrm>
            <a:off x="6571887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41B2F-B18F-4735-A10A-BC969A8B5C8D}"/>
              </a:ext>
            </a:extLst>
          </p:cNvPr>
          <p:cNvCxnSpPr>
            <a:cxnSpLocks/>
          </p:cNvCxnSpPr>
          <p:nvPr/>
        </p:nvCxnSpPr>
        <p:spPr>
          <a:xfrm>
            <a:off x="6571887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0A0A5184-8B89-422E-901A-82BA6F48169F}"/>
              </a:ext>
            </a:extLst>
          </p:cNvPr>
          <p:cNvSpPr/>
          <p:nvPr/>
        </p:nvSpPr>
        <p:spPr>
          <a:xfrm flipH="1">
            <a:off x="6401248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224C305-62E4-4BA7-8091-DEDF3F55825C}"/>
              </a:ext>
            </a:extLst>
          </p:cNvPr>
          <p:cNvCxnSpPr>
            <a:cxnSpLocks/>
          </p:cNvCxnSpPr>
          <p:nvPr/>
        </p:nvCxnSpPr>
        <p:spPr>
          <a:xfrm>
            <a:off x="7002358" y="4057800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97DB7AE-AE29-44B3-9383-2701A00D0564}"/>
              </a:ext>
            </a:extLst>
          </p:cNvPr>
          <p:cNvCxnSpPr>
            <a:cxnSpLocks/>
          </p:cNvCxnSpPr>
          <p:nvPr/>
        </p:nvCxnSpPr>
        <p:spPr>
          <a:xfrm>
            <a:off x="7002358" y="2631576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Arc 89">
            <a:extLst>
              <a:ext uri="{FF2B5EF4-FFF2-40B4-BE49-F238E27FC236}">
                <a16:creationId xmlns:a16="http://schemas.microsoft.com/office/drawing/2014/main" id="{8FC894A1-5D52-4727-BE87-B3673EEE627C}"/>
              </a:ext>
            </a:extLst>
          </p:cNvPr>
          <p:cNvSpPr/>
          <p:nvPr/>
        </p:nvSpPr>
        <p:spPr>
          <a:xfrm flipH="1">
            <a:off x="6831719" y="3035298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7058DC-46AA-4818-B964-821959DA580F}"/>
              </a:ext>
            </a:extLst>
          </p:cNvPr>
          <p:cNvCxnSpPr>
            <a:cxnSpLocks/>
          </p:cNvCxnSpPr>
          <p:nvPr/>
        </p:nvCxnSpPr>
        <p:spPr>
          <a:xfrm flipH="1">
            <a:off x="6837052" y="3529681"/>
            <a:ext cx="165306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450C13-4853-45B0-84A7-9552541BA3EC}"/>
              </a:ext>
            </a:extLst>
          </p:cNvPr>
          <p:cNvCxnSpPr>
            <a:cxnSpLocks/>
          </p:cNvCxnSpPr>
          <p:nvPr/>
        </p:nvCxnSpPr>
        <p:spPr>
          <a:xfrm flipH="1">
            <a:off x="6883544" y="3886868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E04697-A309-46B4-8904-5315839BD6BB}"/>
              </a:ext>
            </a:extLst>
          </p:cNvPr>
          <p:cNvCxnSpPr>
            <a:cxnSpLocks/>
          </p:cNvCxnSpPr>
          <p:nvPr/>
        </p:nvCxnSpPr>
        <p:spPr>
          <a:xfrm flipH="1">
            <a:off x="6883544" y="3215356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928018A-74FD-4CBB-AB3E-166F0D940E94}"/>
              </a:ext>
            </a:extLst>
          </p:cNvPr>
          <p:cNvCxnSpPr>
            <a:cxnSpLocks/>
          </p:cNvCxnSpPr>
          <p:nvPr/>
        </p:nvCxnSpPr>
        <p:spPr>
          <a:xfrm flipH="1">
            <a:off x="6571887" y="4511930"/>
            <a:ext cx="429887" cy="0"/>
          </a:xfrm>
          <a:prstGeom prst="straightConnector1">
            <a:avLst/>
          </a:prstGeom>
          <a:ln w="9525">
            <a:solidFill>
              <a:srgbClr val="7030A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13793FC-4742-4380-AAFA-A84C4469D6BF}"/>
              </a:ext>
            </a:extLst>
          </p:cNvPr>
          <p:cNvSpPr txBox="1"/>
          <p:nvPr/>
        </p:nvSpPr>
        <p:spPr>
          <a:xfrm>
            <a:off x="6555971" y="452103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2</a:t>
            </a:r>
            <a:r>
              <a:rPr lang="el-GR" b="1" dirty="0"/>
              <a:t>π</a:t>
            </a:r>
            <a:endParaRPr lang="en-CH" b="1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7C6DAE-45A7-44D2-9E38-3D503F3DE865}"/>
              </a:ext>
            </a:extLst>
          </p:cNvPr>
          <p:cNvCxnSpPr>
            <a:cxnSpLocks/>
          </p:cNvCxnSpPr>
          <p:nvPr/>
        </p:nvCxnSpPr>
        <p:spPr>
          <a:xfrm flipV="1">
            <a:off x="7304567" y="2930230"/>
            <a:ext cx="0" cy="324032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B46F67-1999-4674-839B-0D57F91FC71F}"/>
              </a:ext>
            </a:extLst>
          </p:cNvPr>
          <p:cNvSpPr txBox="1"/>
          <p:nvPr/>
        </p:nvSpPr>
        <p:spPr>
          <a:xfrm>
            <a:off x="7312551" y="2907580"/>
            <a:ext cx="339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Optical path difference (OPD)</a:t>
            </a:r>
            <a:endParaRPr lang="en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/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/>
                  <a:t>Phase difference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b="1" dirty="0"/>
                          <m:t>2</m:t>
                        </m:r>
                        <m:r>
                          <m:rPr>
                            <m:nor/>
                          </m:rPr>
                          <a:rPr lang="el-GR" b="1" dirty="0"/>
                          <m:t>π</m:t>
                        </m:r>
                        <m:r>
                          <m:rPr>
                            <m:nor/>
                          </m:rPr>
                          <a:rPr lang="en-CH" b="1" dirty="0"/>
                          <m:t> </m:t>
                        </m:r>
                      </m:num>
                      <m:den>
                        <m:r>
                          <a:rPr lang="el-GR" b="1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  <m:r>
                      <a:rPr lang="de-DE" b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1">
                        <a:latin typeface="Cambria Math" panose="02040503050406030204" pitchFamily="18" charset="0"/>
                      </a:rPr>
                      <m:t>𝐎𝐏𝐃</m:t>
                    </m:r>
                  </m:oMath>
                </a14:m>
                <a:endParaRPr lang="en-CH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blipFill>
                <a:blip r:embed="rId4"/>
                <a:stretch>
                  <a:fillRect l="-1273" b="-44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/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de-DE" b="1" dirty="0"/>
                  <a:t> = wavelength</a:t>
                </a:r>
                <a:endParaRPr lang="en-CH" b="1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  <a:blipFill>
                <a:blip r:embed="rId5"/>
                <a:stretch>
                  <a:fillRect t="-8197" r="-2326" b="-245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56B596E1-2B28-4B8C-84BB-741DE4D94542}"/>
              </a:ext>
            </a:extLst>
          </p:cNvPr>
          <p:cNvSpPr txBox="1">
            <a:spLocks/>
          </p:cNvSpPr>
          <p:nvPr/>
        </p:nvSpPr>
        <p:spPr>
          <a:xfrm>
            <a:off x="731836" y="5205039"/>
            <a:ext cx="10728325" cy="735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Methods measuring the phase shift are called quantitive phase imaging (QPI). </a:t>
            </a:r>
          </a:p>
        </p:txBody>
      </p:sp>
    </p:spTree>
    <p:extLst>
      <p:ext uri="{BB962C8B-B14F-4D97-AF65-F5344CB8AC3E}">
        <p14:creationId xmlns:p14="http://schemas.microsoft.com/office/powerpoint/2010/main" val="28861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5" grpId="0"/>
      <p:bldP spid="36" grpId="0" animBg="1"/>
      <p:bldP spid="37" grpId="0" animBg="1"/>
      <p:bldP spid="38" grpId="0"/>
      <p:bldP spid="50" grpId="0" animBg="1"/>
      <p:bldP spid="53" grpId="0" animBg="1"/>
      <p:bldP spid="61" grpId="0" animBg="1"/>
      <p:bldP spid="73" grpId="0" animBg="1"/>
      <p:bldP spid="76" grpId="0" animBg="1"/>
      <p:bldP spid="90" grpId="0" animBg="1"/>
      <p:bldP spid="108" grpId="0"/>
      <p:bldP spid="111" grpId="0"/>
      <p:bldP spid="112" grpId="0"/>
      <p:bldP spid="113" grpId="0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Digital holograpic Microsopy (DHM) is one of many QPI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Cells and bacteria are often phase object, hardly visible by eye.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Label-free imaging, non-invasive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 Sensitivity to thickness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Quantitative measurements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High-throughput imaging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Three-dimensional reconstruction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imaging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0C2A3A-ACD0-4CDD-940B-BA2D771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8" y="4935397"/>
            <a:ext cx="2576331" cy="12123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27C942-8507-493F-B39C-552138E56A5B}"/>
              </a:ext>
            </a:extLst>
          </p:cNvPr>
          <p:cNvGrpSpPr/>
          <p:nvPr/>
        </p:nvGrpSpPr>
        <p:grpSpPr>
          <a:xfrm>
            <a:off x="6809992" y="2436801"/>
            <a:ext cx="1926558" cy="2179451"/>
            <a:chOff x="7522677" y="3459080"/>
            <a:chExt cx="1891089" cy="21872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6E68F3-7AC3-4C0B-8D54-47F6BC44C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853" r="13304" b="14430"/>
            <a:stretch/>
          </p:blipFill>
          <p:spPr>
            <a:xfrm>
              <a:off x="7522677" y="3621609"/>
              <a:ext cx="1862127" cy="202467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4067F5-BD84-4E05-A2DF-B4851CEE52ED}"/>
                </a:ext>
              </a:extLst>
            </p:cNvPr>
            <p:cNvSpPr/>
            <p:nvPr/>
          </p:nvSpPr>
          <p:spPr>
            <a:xfrm>
              <a:off x="9082296" y="3459080"/>
              <a:ext cx="331470" cy="3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Why are we interested in quantitative phase imaging (QPI)?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7F411-869C-4FDC-9183-C347678A43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4" t="59208" r="17127" b="5015"/>
          <a:stretch/>
        </p:blipFill>
        <p:spPr>
          <a:xfrm>
            <a:off x="5362298" y="2299931"/>
            <a:ext cx="1367161" cy="1452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4818A9-AE31-4DFE-ADA3-70F36CF00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34" y="4507948"/>
            <a:ext cx="2055366" cy="1796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E5878-96E6-47B0-9817-6296747976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22950"/>
          <a:stretch/>
        </p:blipFill>
        <p:spPr>
          <a:xfrm>
            <a:off x="9509178" y="3000154"/>
            <a:ext cx="1853981" cy="33075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8DD1EEB-58AA-4AF2-BF60-52168FBA4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610" y="4848586"/>
            <a:ext cx="2798501" cy="1749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741FF-D184-45A8-BF1A-6BEC0C9EE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0742" y="1282301"/>
            <a:ext cx="3160192" cy="1773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B54D9A-AAC0-4D3E-A13A-802D00D2339B}"/>
              </a:ext>
            </a:extLst>
          </p:cNvPr>
          <p:cNvSpPr txBox="1"/>
          <p:nvPr/>
        </p:nvSpPr>
        <p:spPr>
          <a:xfrm>
            <a:off x="8696645" y="975685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Intensity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C0D3A-3E8D-4D7A-AB61-80B56F2B608B}"/>
              </a:ext>
            </a:extLst>
          </p:cNvPr>
          <p:cNvSpPr txBox="1"/>
          <p:nvPr/>
        </p:nvSpPr>
        <p:spPr>
          <a:xfrm>
            <a:off x="10362987" y="97482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Phase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532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DDB4B91-C721-4EDC-BCAA-C5D1254AEC55}"/>
              </a:ext>
            </a:extLst>
          </p:cNvPr>
          <p:cNvSpPr/>
          <p:nvPr/>
        </p:nvSpPr>
        <p:spPr>
          <a:xfrm>
            <a:off x="5122718" y="1942718"/>
            <a:ext cx="630000" cy="63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2BAD2FA8-8628-420B-8DD2-8DAA8A80AAEE}"/>
              </a:ext>
            </a:extLst>
          </p:cNvPr>
          <p:cNvSpPr/>
          <p:nvPr/>
        </p:nvSpPr>
        <p:spPr>
          <a:xfrm rot="16522983">
            <a:off x="5155676" y="1562752"/>
            <a:ext cx="533769" cy="136388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9F7E60-D120-4885-8623-8C3DDA567D25}"/>
              </a:ext>
            </a:extLst>
          </p:cNvPr>
          <p:cNvGrpSpPr/>
          <p:nvPr/>
        </p:nvGrpSpPr>
        <p:grpSpPr>
          <a:xfrm>
            <a:off x="2720132" y="4339520"/>
            <a:ext cx="630000" cy="999332"/>
            <a:chOff x="2590903" y="4131640"/>
            <a:chExt cx="630000" cy="99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CAEBAE-3524-48D8-BF7D-F5ED1B58025F}"/>
                </a:ext>
              </a:extLst>
            </p:cNvPr>
            <p:cNvSpPr/>
            <p:nvPr/>
          </p:nvSpPr>
          <p:spPr>
            <a:xfrm>
              <a:off x="2590903" y="4131640"/>
              <a:ext cx="630000" cy="63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7842B16-F914-4AEE-9EAA-5B2DE0AAA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0903" y="4131640"/>
              <a:ext cx="630000" cy="63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95D7E-43D3-43AB-B0EE-5C3D4B22C95B}"/>
                </a:ext>
              </a:extLst>
            </p:cNvPr>
            <p:cNvSpPr txBox="1"/>
            <p:nvPr/>
          </p:nvSpPr>
          <p:spPr>
            <a:xfrm>
              <a:off x="2653269" y="476164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BS</a:t>
              </a:r>
              <a:endParaRPr lang="en-CH" b="1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B4340FE-960D-4833-AFA0-56F2ABDD63DA}"/>
              </a:ext>
            </a:extLst>
          </p:cNvPr>
          <p:cNvSpPr/>
          <p:nvPr/>
        </p:nvSpPr>
        <p:spPr>
          <a:xfrm>
            <a:off x="5351310" y="2043824"/>
            <a:ext cx="771525" cy="528637"/>
          </a:xfrm>
          <a:custGeom>
            <a:avLst/>
            <a:gdLst>
              <a:gd name="connsiteX0" fmla="*/ 726282 w 771525"/>
              <a:gd name="connsiteY0" fmla="*/ 528637 h 528637"/>
              <a:gd name="connsiteX1" fmla="*/ 771525 w 771525"/>
              <a:gd name="connsiteY1" fmla="*/ 0 h 528637"/>
              <a:gd name="connsiteX2" fmla="*/ 259557 w 771525"/>
              <a:gd name="connsiteY2" fmla="*/ 45244 h 528637"/>
              <a:gd name="connsiteX3" fmla="*/ 0 w 771525"/>
              <a:gd name="connsiteY3" fmla="*/ 314325 h 528637"/>
              <a:gd name="connsiteX4" fmla="*/ 726282 w 771525"/>
              <a:gd name="connsiteY4" fmla="*/ 528637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25" h="528637">
                <a:moveTo>
                  <a:pt x="726282" y="528637"/>
                </a:moveTo>
                <a:lnTo>
                  <a:pt x="771525" y="0"/>
                </a:lnTo>
                <a:lnTo>
                  <a:pt x="259557" y="45244"/>
                </a:lnTo>
                <a:lnTo>
                  <a:pt x="0" y="314325"/>
                </a:lnTo>
                <a:lnTo>
                  <a:pt x="726282" y="528637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holograpic Microsopy (DHM) 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4B394-8457-4C95-B9E8-46B601360B42}"/>
              </a:ext>
            </a:extLst>
          </p:cNvPr>
          <p:cNvSpPr txBox="1"/>
          <p:nvPr/>
        </p:nvSpPr>
        <p:spPr>
          <a:xfrm>
            <a:off x="9735624" y="4242924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736A4-5D03-45C6-B974-6A62545D9174}"/>
              </a:ext>
            </a:extLst>
          </p:cNvPr>
          <p:cNvSpPr txBox="1"/>
          <p:nvPr/>
        </p:nvSpPr>
        <p:spPr>
          <a:xfrm>
            <a:off x="8758196" y="9978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149385-2488-4E3B-8139-5B80A1A48DE9}"/>
              </a:ext>
            </a:extLst>
          </p:cNvPr>
          <p:cNvSpPr/>
          <p:nvPr/>
        </p:nvSpPr>
        <p:spPr>
          <a:xfrm>
            <a:off x="2720132" y="4377189"/>
            <a:ext cx="2444914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3B69-AD7D-4FB4-86C1-FF68111E57D8}"/>
              </a:ext>
            </a:extLst>
          </p:cNvPr>
          <p:cNvSpPr/>
          <p:nvPr/>
        </p:nvSpPr>
        <p:spPr>
          <a:xfrm>
            <a:off x="990295" y="4185470"/>
            <a:ext cx="1056443" cy="9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Source</a:t>
            </a:r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700FBF-0497-4950-88F4-EB556EB6E90F}"/>
              </a:ext>
            </a:extLst>
          </p:cNvPr>
          <p:cNvSpPr/>
          <p:nvPr/>
        </p:nvSpPr>
        <p:spPr>
          <a:xfrm>
            <a:off x="2054077" y="4377189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B3BF1-D89D-483C-8BF3-69F45875416F}"/>
              </a:ext>
            </a:extLst>
          </p:cNvPr>
          <p:cNvSpPr/>
          <p:nvPr/>
        </p:nvSpPr>
        <p:spPr>
          <a:xfrm rot="5400000">
            <a:off x="1997457" y="3062188"/>
            <a:ext cx="2075343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678495F5-515E-4537-9F8F-890AB86FDFFE}"/>
              </a:ext>
            </a:extLst>
          </p:cNvPr>
          <p:cNvSpPr/>
          <p:nvPr/>
        </p:nvSpPr>
        <p:spPr>
          <a:xfrm rot="5400000">
            <a:off x="2757821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B511B7-2E44-4301-A10D-866AADF1DEB9}"/>
              </a:ext>
            </a:extLst>
          </p:cNvPr>
          <p:cNvCxnSpPr>
            <a:cxnSpLocks/>
          </p:cNvCxnSpPr>
          <p:nvPr/>
        </p:nvCxnSpPr>
        <p:spPr>
          <a:xfrm flipV="1">
            <a:off x="2712793" y="1747225"/>
            <a:ext cx="637339" cy="5991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CB214B-22CF-4B34-AFBF-BF0303C04BFD}"/>
              </a:ext>
            </a:extLst>
          </p:cNvPr>
          <p:cNvSpPr/>
          <p:nvPr/>
        </p:nvSpPr>
        <p:spPr>
          <a:xfrm rot="16200000">
            <a:off x="2779911" y="1769297"/>
            <a:ext cx="510436" cy="554661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AFBE7EEE-FF02-4027-8A36-DE0000DD3E87}"/>
              </a:ext>
            </a:extLst>
          </p:cNvPr>
          <p:cNvSpPr/>
          <p:nvPr/>
        </p:nvSpPr>
        <p:spPr>
          <a:xfrm rot="11091099">
            <a:off x="3289358" y="1793729"/>
            <a:ext cx="45719" cy="531350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9AD0A7-D72D-467A-AF33-72C37B0438C3}"/>
              </a:ext>
            </a:extLst>
          </p:cNvPr>
          <p:cNvSpPr/>
          <p:nvPr/>
        </p:nvSpPr>
        <p:spPr>
          <a:xfrm rot="286642">
            <a:off x="3334460" y="1806859"/>
            <a:ext cx="281003" cy="545890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76804-F4D2-4E41-A5AB-1D6ECDDEB3CD}"/>
              </a:ext>
            </a:extLst>
          </p:cNvPr>
          <p:cNvCxnSpPr>
            <a:cxnSpLocks/>
          </p:cNvCxnSpPr>
          <p:nvPr/>
        </p:nvCxnSpPr>
        <p:spPr>
          <a:xfrm flipV="1">
            <a:off x="3586804" y="1658061"/>
            <a:ext cx="73819" cy="871538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7C77FAD-C213-45C0-94BD-653880E5876B}"/>
              </a:ext>
            </a:extLst>
          </p:cNvPr>
          <p:cNvSpPr/>
          <p:nvPr/>
        </p:nvSpPr>
        <p:spPr>
          <a:xfrm rot="5696071">
            <a:off x="3941957" y="1570168"/>
            <a:ext cx="533769" cy="114173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77BC8A-4BCD-42F4-8756-C3E6C7B6C3AB}"/>
              </a:ext>
            </a:extLst>
          </p:cNvPr>
          <p:cNvCxnSpPr>
            <a:cxnSpLocks/>
          </p:cNvCxnSpPr>
          <p:nvPr/>
        </p:nvCxnSpPr>
        <p:spPr>
          <a:xfrm flipV="1">
            <a:off x="4950884" y="4206786"/>
            <a:ext cx="0" cy="878684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9B561-81C5-44CF-85B7-B8D1EA52BFDA}"/>
              </a:ext>
            </a:extLst>
          </p:cNvPr>
          <p:cNvCxnSpPr>
            <a:cxnSpLocks/>
          </p:cNvCxnSpPr>
          <p:nvPr/>
        </p:nvCxnSpPr>
        <p:spPr>
          <a:xfrm flipV="1">
            <a:off x="5122718" y="1942718"/>
            <a:ext cx="630000" cy="630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1B9ECFE-DD4E-4FBD-ACA4-798995FB103E}"/>
              </a:ext>
            </a:extLst>
          </p:cNvPr>
          <p:cNvSpPr txBox="1"/>
          <p:nvPr/>
        </p:nvSpPr>
        <p:spPr>
          <a:xfrm>
            <a:off x="4681137" y="48690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80942A-B29A-4103-BD6B-3080A6E691DF}"/>
              </a:ext>
            </a:extLst>
          </p:cNvPr>
          <p:cNvCxnSpPr>
            <a:cxnSpLocks/>
          </p:cNvCxnSpPr>
          <p:nvPr/>
        </p:nvCxnSpPr>
        <p:spPr>
          <a:xfrm flipV="1">
            <a:off x="5122979" y="4339517"/>
            <a:ext cx="632696" cy="6300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142F2A0B-C3EE-4CC2-ABC0-E4FD8C8633AE}"/>
              </a:ext>
            </a:extLst>
          </p:cNvPr>
          <p:cNvSpPr/>
          <p:nvPr/>
        </p:nvSpPr>
        <p:spPr>
          <a:xfrm rot="5400000">
            <a:off x="5164906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0DDFCEC-63C5-4FDE-A1ED-7C692073EAE3}"/>
              </a:ext>
            </a:extLst>
          </p:cNvPr>
          <p:cNvSpPr/>
          <p:nvPr/>
        </p:nvSpPr>
        <p:spPr>
          <a:xfrm>
            <a:off x="5180242" y="3327431"/>
            <a:ext cx="529244" cy="1049758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35E6A-93EA-4735-9FA7-C62D68CC26C8}"/>
              </a:ext>
            </a:extLst>
          </p:cNvPr>
          <p:cNvGrpSpPr/>
          <p:nvPr/>
        </p:nvGrpSpPr>
        <p:grpSpPr>
          <a:xfrm>
            <a:off x="5197874" y="3852310"/>
            <a:ext cx="511612" cy="214097"/>
            <a:chOff x="5059466" y="3476842"/>
            <a:chExt cx="511612" cy="21409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F0B4E5-61E9-4D30-AA0B-FC8A18766F67}"/>
                </a:ext>
              </a:extLst>
            </p:cNvPr>
            <p:cNvSpPr/>
            <p:nvPr/>
          </p:nvSpPr>
          <p:spPr>
            <a:xfrm>
              <a:off x="5059467" y="3481604"/>
              <a:ext cx="511611" cy="209335"/>
            </a:xfrm>
            <a:prstGeom prst="rect">
              <a:avLst/>
            </a:prstGeom>
            <a:solidFill>
              <a:schemeClr val="bg2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31F2CB-8F6F-445D-9FE5-891C3970A3FB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7" y="3476842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1D1EA73-0BDB-44EC-B331-A89B8E153C0C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6" y="3690939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555D05-E23F-41F4-BF16-57EF5A6E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28064" y="3563411"/>
              <a:ext cx="87462" cy="4571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53D44A-8987-41BF-821D-17EFA4EE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3980" y="3613296"/>
              <a:ext cx="87462" cy="457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448EC7C-9AA9-4025-9785-0697E3161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12109" y="3524590"/>
              <a:ext cx="87462" cy="45719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B8E0D1C-2018-4494-9880-51F1329988B2}"/>
              </a:ext>
            </a:extLst>
          </p:cNvPr>
          <p:cNvSpPr/>
          <p:nvPr/>
        </p:nvSpPr>
        <p:spPr>
          <a:xfrm rot="5400000">
            <a:off x="5104583" y="2964726"/>
            <a:ext cx="661042" cy="26703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30DFA86-DB8D-4ED3-A8D1-180DAD8DE892}"/>
              </a:ext>
            </a:extLst>
          </p:cNvPr>
          <p:cNvSpPr/>
          <p:nvPr/>
        </p:nvSpPr>
        <p:spPr>
          <a:xfrm rot="10800000">
            <a:off x="5252513" y="2430297"/>
            <a:ext cx="385929" cy="622943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7B61B5-2B4E-4A86-8DDA-636307AA7F1A}"/>
              </a:ext>
            </a:extLst>
          </p:cNvPr>
          <p:cNvSpPr txBox="1"/>
          <p:nvPr/>
        </p:nvSpPr>
        <p:spPr>
          <a:xfrm>
            <a:off x="5149258" y="1637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BS</a:t>
            </a:r>
            <a:endParaRPr lang="en-CH" b="1" dirty="0"/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8B9A9388-5C44-4912-A5BF-9EED1BA6E531}"/>
              </a:ext>
            </a:extLst>
          </p:cNvPr>
          <p:cNvSpPr/>
          <p:nvPr/>
        </p:nvSpPr>
        <p:spPr>
          <a:xfrm rot="10800000">
            <a:off x="5296632" y="3426592"/>
            <a:ext cx="276943" cy="167961"/>
          </a:xfrm>
          <a:prstGeom prst="snip2SameRect">
            <a:avLst>
              <a:gd name="adj1" fmla="val 31097"/>
              <a:gd name="adj2" fmla="val 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B37473-64E4-4130-82E5-28F62661A25D}"/>
              </a:ext>
            </a:extLst>
          </p:cNvPr>
          <p:cNvSpPr/>
          <p:nvPr/>
        </p:nvSpPr>
        <p:spPr>
          <a:xfrm rot="5400000">
            <a:off x="5348552" y="3442418"/>
            <a:ext cx="183270" cy="141334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4A5909E-9486-442B-915E-6A92098EA3F8}"/>
              </a:ext>
            </a:extLst>
          </p:cNvPr>
          <p:cNvSpPr/>
          <p:nvPr/>
        </p:nvSpPr>
        <p:spPr>
          <a:xfrm>
            <a:off x="5374683" y="3036269"/>
            <a:ext cx="139346" cy="378190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537E2A-BE7C-45E6-8BA6-59BE92972B31}"/>
              </a:ext>
            </a:extLst>
          </p:cNvPr>
          <p:cNvSpPr/>
          <p:nvPr/>
        </p:nvSpPr>
        <p:spPr>
          <a:xfrm>
            <a:off x="5291605" y="2349511"/>
            <a:ext cx="290512" cy="85578"/>
          </a:xfrm>
          <a:custGeom>
            <a:avLst/>
            <a:gdLst>
              <a:gd name="connsiteX0" fmla="*/ 0 w 290512"/>
              <a:gd name="connsiteY0" fmla="*/ 61912 h 66675"/>
              <a:gd name="connsiteX1" fmla="*/ 66675 w 290512"/>
              <a:gd name="connsiteY1" fmla="*/ 0 h 66675"/>
              <a:gd name="connsiteX2" fmla="*/ 290512 w 290512"/>
              <a:gd name="connsiteY2" fmla="*/ 66675 h 66675"/>
              <a:gd name="connsiteX3" fmla="*/ 0 w 290512"/>
              <a:gd name="connsiteY3" fmla="*/ 6191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512" h="66675">
                <a:moveTo>
                  <a:pt x="0" y="61912"/>
                </a:moveTo>
                <a:lnTo>
                  <a:pt x="66675" y="0"/>
                </a:lnTo>
                <a:lnTo>
                  <a:pt x="290512" y="66675"/>
                </a:lnTo>
                <a:lnTo>
                  <a:pt x="0" y="61912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2C7143-DD7F-4F7C-BB67-3AAF6F42228A}"/>
              </a:ext>
            </a:extLst>
          </p:cNvPr>
          <p:cNvSpPr/>
          <p:nvPr/>
        </p:nvSpPr>
        <p:spPr>
          <a:xfrm>
            <a:off x="6067265" y="2038576"/>
            <a:ext cx="81966" cy="541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CFDAFB-08F7-4DAB-8E4D-C99E3F614D14}"/>
              </a:ext>
            </a:extLst>
          </p:cNvPr>
          <p:cNvSpPr/>
          <p:nvPr/>
        </p:nvSpPr>
        <p:spPr>
          <a:xfrm>
            <a:off x="6126966" y="1942718"/>
            <a:ext cx="224462" cy="726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1BAB42-F8B2-4E5A-B2A7-734AEEA7630D}"/>
              </a:ext>
            </a:extLst>
          </p:cNvPr>
          <p:cNvSpPr txBox="1"/>
          <p:nvPr/>
        </p:nvSpPr>
        <p:spPr>
          <a:xfrm>
            <a:off x="5934876" y="1611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CCD</a:t>
            </a:r>
            <a:endParaRPr lang="en-CH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49CF5D-64FD-4101-A892-F829D2BB9E07}"/>
              </a:ext>
            </a:extLst>
          </p:cNvPr>
          <p:cNvSpPr txBox="1"/>
          <p:nvPr/>
        </p:nvSpPr>
        <p:spPr>
          <a:xfrm>
            <a:off x="5572704" y="292229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MO</a:t>
            </a:r>
            <a:endParaRPr lang="en-CH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5E2C2D-5900-4544-8A1B-C9F63BE5B41F}"/>
              </a:ext>
            </a:extLst>
          </p:cNvPr>
          <p:cNvSpPr txBox="1"/>
          <p:nvPr/>
        </p:nvSpPr>
        <p:spPr>
          <a:xfrm>
            <a:off x="5724682" y="37611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D5F08B-070F-4124-AC9B-2FC57F80579D}"/>
              </a:ext>
            </a:extLst>
          </p:cNvPr>
          <p:cNvSpPr txBox="1"/>
          <p:nvPr/>
        </p:nvSpPr>
        <p:spPr>
          <a:xfrm>
            <a:off x="5382438" y="45576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719145-21B9-4832-A29B-FD050EDD88D7}"/>
              </a:ext>
            </a:extLst>
          </p:cNvPr>
          <p:cNvSpPr txBox="1"/>
          <p:nvPr/>
        </p:nvSpPr>
        <p:spPr>
          <a:xfrm>
            <a:off x="2722219" y="179894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BE675D-AF51-4729-9B0A-487FC8995FEC}"/>
              </a:ext>
            </a:extLst>
          </p:cNvPr>
          <p:cNvCxnSpPr>
            <a:cxnSpLocks/>
          </p:cNvCxnSpPr>
          <p:nvPr/>
        </p:nvCxnSpPr>
        <p:spPr>
          <a:xfrm>
            <a:off x="3686577" y="4284266"/>
            <a:ext cx="559773" cy="2541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059B6C-0E0C-4371-939E-3F41480FBD01}"/>
              </a:ext>
            </a:extLst>
          </p:cNvPr>
          <p:cNvSpPr txBox="1"/>
          <p:nvPr/>
        </p:nvSpPr>
        <p:spPr>
          <a:xfrm>
            <a:off x="3737333" y="39957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O</a:t>
            </a:r>
            <a:endParaRPr lang="en-CH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934FF4-0DEB-4E40-8638-826C08F7E6B4}"/>
              </a:ext>
            </a:extLst>
          </p:cNvPr>
          <p:cNvSpPr txBox="1"/>
          <p:nvPr/>
        </p:nvSpPr>
        <p:spPr>
          <a:xfrm>
            <a:off x="3357023" y="35350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</a:t>
            </a:r>
            <a:endParaRPr lang="en-CH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CF86E84-89E8-4E1C-AF7B-7686F0CFE402}"/>
              </a:ext>
            </a:extLst>
          </p:cNvPr>
          <p:cNvCxnSpPr>
            <a:cxnSpLocks/>
          </p:cNvCxnSpPr>
          <p:nvPr/>
        </p:nvCxnSpPr>
        <p:spPr>
          <a:xfrm flipV="1">
            <a:off x="3416223" y="3368988"/>
            <a:ext cx="0" cy="551596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52B0CF7-C68A-413A-B640-E073D6A66470}"/>
              </a:ext>
            </a:extLst>
          </p:cNvPr>
          <p:cNvGrpSpPr/>
          <p:nvPr/>
        </p:nvGrpSpPr>
        <p:grpSpPr>
          <a:xfrm>
            <a:off x="1109400" y="2025472"/>
            <a:ext cx="1138721" cy="1153155"/>
            <a:chOff x="980171" y="1817592"/>
            <a:chExt cx="1138721" cy="115315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6D47575-70BF-4153-8E4C-524483785525}"/>
                </a:ext>
              </a:extLst>
            </p:cNvPr>
            <p:cNvSpPr/>
            <p:nvPr/>
          </p:nvSpPr>
          <p:spPr>
            <a:xfrm>
              <a:off x="980171" y="1817592"/>
              <a:ext cx="1134670" cy="115315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B63078C-71E2-4096-96A7-30684C5F1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85717" y="2452902"/>
              <a:ext cx="559773" cy="2541"/>
            </a:xfrm>
            <a:prstGeom prst="straightConnector1">
              <a:avLst/>
            </a:prstGeom>
            <a:ln w="25400">
              <a:headEnd type="non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622E1C4-F946-41DE-841B-0505CFAF13F2}"/>
                </a:ext>
              </a:extLst>
            </p:cNvPr>
            <p:cNvCxnSpPr>
              <a:cxnSpLocks/>
            </p:cNvCxnSpPr>
            <p:nvPr/>
          </p:nvCxnSpPr>
          <p:spPr>
            <a:xfrm>
              <a:off x="1139934" y="2118181"/>
              <a:ext cx="503513" cy="343079"/>
            </a:xfrm>
            <a:prstGeom prst="straightConnector1">
              <a:avLst/>
            </a:prstGeom>
            <a:ln w="25400">
              <a:headEnd type="non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83782EC-70AC-47AF-8F4E-5635171A392C}"/>
                </a:ext>
              </a:extLst>
            </p:cNvPr>
            <p:cNvSpPr txBox="1"/>
            <p:nvPr/>
          </p:nvSpPr>
          <p:spPr>
            <a:xfrm>
              <a:off x="1258886" y="19331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R</a:t>
              </a:r>
              <a:endParaRPr lang="en-CH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ADAD5E-C99D-4212-BC00-0CB5A1CC20E3}"/>
                </a:ext>
              </a:extLst>
            </p:cNvPr>
            <p:cNvSpPr txBox="1"/>
            <p:nvPr/>
          </p:nvSpPr>
          <p:spPr>
            <a:xfrm>
              <a:off x="1131156" y="2410465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O</a:t>
              </a:r>
              <a:endParaRPr lang="en-CH" b="1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03F33DF-2F2F-4FE7-87CF-60218EDC8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897" y="2017766"/>
              <a:ext cx="0" cy="685831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0B91D0A-90C8-4AA1-B1F4-A1E0157A92FF}"/>
                </a:ext>
              </a:extLst>
            </p:cNvPr>
            <p:cNvCxnSpPr>
              <a:cxnSpLocks/>
            </p:cNvCxnSpPr>
            <p:nvPr/>
          </p:nvCxnSpPr>
          <p:spPr>
            <a:xfrm>
              <a:off x="1365603" y="2452902"/>
              <a:ext cx="546411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49F88DD-0184-4AAA-89E2-10D7641875C7}"/>
                </a:ext>
              </a:extLst>
            </p:cNvPr>
            <p:cNvSpPr txBox="1"/>
            <p:nvPr/>
          </p:nvSpPr>
          <p:spPr>
            <a:xfrm>
              <a:off x="1839648" y="233461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Z</a:t>
              </a:r>
              <a:endParaRPr lang="en-CH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6C8F24-FE1D-464C-B7D9-3DC974A823BF}"/>
                </a:ext>
              </a:extLst>
            </p:cNvPr>
            <p:cNvSpPr txBox="1"/>
            <p:nvPr/>
          </p:nvSpPr>
          <p:spPr>
            <a:xfrm>
              <a:off x="1520754" y="2671818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X</a:t>
              </a:r>
              <a:endParaRPr lang="en-CH" sz="1200" dirty="0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BE7DE9E-90C1-4D90-A460-EF5ED6CE764C}"/>
              </a:ext>
            </a:extLst>
          </p:cNvPr>
          <p:cNvSpPr txBox="1"/>
          <p:nvPr/>
        </p:nvSpPr>
        <p:spPr>
          <a:xfrm>
            <a:off x="3346116" y="14935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B18C70-3E19-4E11-AC5E-C528A288EF22}"/>
              </a:ext>
            </a:extLst>
          </p:cNvPr>
          <p:cNvSpPr/>
          <p:nvPr/>
        </p:nvSpPr>
        <p:spPr>
          <a:xfrm>
            <a:off x="2061675" y="4377188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A13F9A-59D5-403A-969F-E51DC6F2E544}"/>
              </a:ext>
            </a:extLst>
          </p:cNvPr>
          <p:cNvSpPr/>
          <p:nvPr/>
        </p:nvSpPr>
        <p:spPr>
          <a:xfrm>
            <a:off x="861066" y="1493537"/>
            <a:ext cx="5869019" cy="41221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52ED84-8B68-4AB8-A6CB-3D785A868FE1}"/>
              </a:ext>
            </a:extLst>
          </p:cNvPr>
          <p:cNvSpPr txBox="1"/>
          <p:nvPr/>
        </p:nvSpPr>
        <p:spPr>
          <a:xfrm>
            <a:off x="2654497" y="1093164"/>
            <a:ext cx="18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DHM aquisition</a:t>
            </a:r>
            <a:endParaRPr lang="en-CH" b="1" dirty="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D16B06A7-F23C-40CA-8349-C814AA589B34}"/>
              </a:ext>
            </a:extLst>
          </p:cNvPr>
          <p:cNvSpPr/>
          <p:nvPr/>
        </p:nvSpPr>
        <p:spPr>
          <a:xfrm>
            <a:off x="6375506" y="1934360"/>
            <a:ext cx="1202990" cy="7264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F1495C-5CCF-4153-AFB9-E216A4C5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149" y="1478086"/>
            <a:ext cx="2467813" cy="242197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B1BD2D5-217F-4FEB-9B5A-AC61A962765E}"/>
              </a:ext>
            </a:extLst>
          </p:cNvPr>
          <p:cNvSpPr txBox="1"/>
          <p:nvPr/>
        </p:nvSpPr>
        <p:spPr>
          <a:xfrm>
            <a:off x="7734184" y="1093164"/>
            <a:ext cx="204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Hologram</a:t>
            </a:r>
            <a:endParaRPr lang="en-CH" b="1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D96E104D-99C0-4070-BCA2-569695E7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452" y="4284266"/>
            <a:ext cx="3151911" cy="13314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Applications: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Phase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3D tracking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541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15" grpId="0" animBg="1"/>
      <p:bldP spid="48" grpId="0" animBg="1"/>
      <p:bldP spid="34" grpId="0" animBg="1"/>
      <p:bldP spid="35" grpId="0" animBg="1"/>
      <p:bldP spid="37" grpId="0" animBg="1"/>
      <p:bldP spid="40" grpId="0" animBg="1"/>
      <p:bldP spid="41" grpId="0" animBg="1"/>
      <p:bldP spid="47" grpId="0" animBg="1"/>
      <p:bldP spid="52" grpId="0"/>
      <p:bldP spid="57" grpId="0" animBg="1"/>
      <p:bldP spid="58" grpId="0" animBg="1"/>
      <p:bldP spid="42" grpId="0" animBg="1"/>
      <p:bldP spid="46" grpId="0" animBg="1"/>
      <p:bldP spid="55" grpId="0"/>
      <p:bldP spid="8" grpId="0" animBg="1"/>
      <p:bldP spid="44" grpId="0" animBg="1"/>
      <p:bldP spid="45" grpId="0" animBg="1"/>
      <p:bldP spid="12" grpId="0" animBg="1"/>
      <p:bldP spid="62" grpId="0"/>
      <p:bldP spid="63" grpId="0"/>
      <p:bldP spid="64" grpId="0"/>
      <p:bldP spid="65" grpId="0"/>
      <p:bldP spid="68" grpId="0"/>
      <p:bldP spid="72" grpId="0"/>
      <p:bldP spid="85" grpId="0"/>
      <p:bldP spid="91" grpId="0" animBg="1"/>
      <p:bldP spid="93" grpId="0"/>
      <p:bldP spid="9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pipeline consists of two parts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7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Construction</a:t>
            </a:r>
            <a:endParaRPr lang="en-CH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DHM-Image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3A042C-4924-49DC-A517-6C58F96F7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903" y="2586706"/>
            <a:ext cx="1531873" cy="1503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20D2-D7A6-40B8-92E4-613D47149B4D}"/>
              </a:ext>
            </a:extLst>
          </p:cNvPr>
          <p:cNvSpPr txBox="1"/>
          <p:nvPr/>
        </p:nvSpPr>
        <p:spPr>
          <a:xfrm>
            <a:off x="3385258" y="3114931"/>
            <a:ext cx="12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19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8C2314-2F79-4073-8CFB-1DDDB9DA7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005" y="2547889"/>
            <a:ext cx="1833417" cy="97782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605D018-79B8-4081-8A79-436DB7A30241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4752776" y="2169127"/>
            <a:ext cx="2695821" cy="1169288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194FE80-4676-47E3-962C-5214625FFE6C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4752776" y="3338415"/>
            <a:ext cx="2695821" cy="1109781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941B1A-BE96-4BE0-9FA3-0294B2B39A3B}"/>
              </a:ext>
            </a:extLst>
          </p:cNvPr>
          <p:cNvSpPr/>
          <p:nvPr/>
        </p:nvSpPr>
        <p:spPr>
          <a:xfrm>
            <a:off x="5205438" y="3410495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B64502-FB9D-4B7B-AAA4-7F275649E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597" y="1377417"/>
            <a:ext cx="1512208" cy="15834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2B4E0F-9C0E-432C-A697-E076B0375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597" y="3661628"/>
            <a:ext cx="1531873" cy="1573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B3687-CA88-4F16-863D-EB3F561EBBBE}"/>
              </a:ext>
            </a:extLst>
          </p:cNvPr>
          <p:cNvSpPr txBox="1"/>
          <p:nvPr/>
        </p:nvSpPr>
        <p:spPr>
          <a:xfrm>
            <a:off x="7591616" y="4089496"/>
            <a:ext cx="124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Intensity image</a:t>
            </a:r>
            <a:endParaRPr lang="en-CH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33E2E-62C7-46E6-8A07-3181E042732F}"/>
              </a:ext>
            </a:extLst>
          </p:cNvPr>
          <p:cNvSpPr txBox="1"/>
          <p:nvPr/>
        </p:nvSpPr>
        <p:spPr>
          <a:xfrm>
            <a:off x="7629434" y="1851285"/>
            <a:ext cx="104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0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reduction methods</a:t>
            </a:r>
            <a:endParaRPr lang="en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Phase images are noisy: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noise, due to dust on optical setup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Temporal noise, due to vibrations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noise from debris in sample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Optical noise, due to speckle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In multiple slighly shifted images: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 is static: isolated by taking the mean.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averaging: aligning images and taking the mean. Reduces random noise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rad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  <a:blipFill>
                <a:blip r:embed="rId2"/>
                <a:stretch>
                  <a:fillRect l="-2023" t="-19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03.09.2023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37A4B13-D5D3-4A17-BB26-2D612B2095AA}"/>
              </a:ext>
            </a:extLst>
          </p:cNvPr>
          <p:cNvGrpSpPr/>
          <p:nvPr/>
        </p:nvGrpSpPr>
        <p:grpSpPr>
          <a:xfrm>
            <a:off x="-1717373" y="2008298"/>
            <a:ext cx="1076548" cy="1109548"/>
            <a:chOff x="5110276" y="1910169"/>
            <a:chExt cx="1076548" cy="11095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BF1E97-DD9E-4685-84FC-D1BF6EA7CA70}"/>
                </a:ext>
              </a:extLst>
            </p:cNvPr>
            <p:cNvSpPr/>
            <p:nvPr/>
          </p:nvSpPr>
          <p:spPr>
            <a:xfrm>
              <a:off x="5110276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F724F-2FFA-445F-8494-2F0C366581BB}"/>
                </a:ext>
              </a:extLst>
            </p:cNvPr>
            <p:cNvSpPr/>
            <p:nvPr/>
          </p:nvSpPr>
          <p:spPr>
            <a:xfrm>
              <a:off x="5153138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C97CC6-52F6-43F1-8F1B-6857697F73CD}"/>
                </a:ext>
              </a:extLst>
            </p:cNvPr>
            <p:cNvSpPr/>
            <p:nvPr/>
          </p:nvSpPr>
          <p:spPr>
            <a:xfrm>
              <a:off x="5196000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C001FD-5AE0-443C-B1BF-E19136BFCA3E}"/>
                </a:ext>
              </a:extLst>
            </p:cNvPr>
            <p:cNvSpPr/>
            <p:nvPr/>
          </p:nvSpPr>
          <p:spPr>
            <a:xfrm>
              <a:off x="5241412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2B0697-B631-48CC-9E61-27CDD2BBEF53}"/>
                </a:ext>
              </a:extLst>
            </p:cNvPr>
            <p:cNvSpPr/>
            <p:nvPr/>
          </p:nvSpPr>
          <p:spPr>
            <a:xfrm>
              <a:off x="5286824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27FF68-1019-4EF2-9F91-2106CCF4DE27}"/>
                </a:ext>
              </a:extLst>
            </p:cNvPr>
            <p:cNvSpPr/>
            <p:nvPr/>
          </p:nvSpPr>
          <p:spPr>
            <a:xfrm>
              <a:off x="5110276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6260ED-D933-471B-A09F-66D526C8778E}"/>
                </a:ext>
              </a:extLst>
            </p:cNvPr>
            <p:cNvSpPr/>
            <p:nvPr/>
          </p:nvSpPr>
          <p:spPr>
            <a:xfrm>
              <a:off x="5153138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4098B0-95EF-42B3-B03B-332952BDB546}"/>
                </a:ext>
              </a:extLst>
            </p:cNvPr>
            <p:cNvSpPr/>
            <p:nvPr/>
          </p:nvSpPr>
          <p:spPr>
            <a:xfrm>
              <a:off x="5196000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64C5E0-583B-4896-BCAD-A0ADD97EA321}"/>
                </a:ext>
              </a:extLst>
            </p:cNvPr>
            <p:cNvSpPr/>
            <p:nvPr/>
          </p:nvSpPr>
          <p:spPr>
            <a:xfrm>
              <a:off x="5241412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630C4-F197-430D-9976-4E449607C6FD}"/>
                </a:ext>
              </a:extLst>
            </p:cNvPr>
            <p:cNvSpPr/>
            <p:nvPr/>
          </p:nvSpPr>
          <p:spPr>
            <a:xfrm>
              <a:off x="5286824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2702EF-DC53-4DE4-8068-9AF12D374B80}"/>
                </a:ext>
              </a:extLst>
            </p:cNvPr>
            <p:cNvSpPr/>
            <p:nvPr/>
          </p:nvSpPr>
          <p:spPr>
            <a:xfrm>
              <a:off x="5110276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A7E56-B7A8-40A4-BAF8-26B723D8B1AB}"/>
                </a:ext>
              </a:extLst>
            </p:cNvPr>
            <p:cNvSpPr/>
            <p:nvPr/>
          </p:nvSpPr>
          <p:spPr>
            <a:xfrm>
              <a:off x="5153138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686A4F-6846-43BA-A68A-FE3AF4500963}"/>
                </a:ext>
              </a:extLst>
            </p:cNvPr>
            <p:cNvSpPr/>
            <p:nvPr/>
          </p:nvSpPr>
          <p:spPr>
            <a:xfrm>
              <a:off x="5196000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069E57-9BBD-4A5C-9076-FC30285190B3}"/>
                </a:ext>
              </a:extLst>
            </p:cNvPr>
            <p:cNvSpPr/>
            <p:nvPr/>
          </p:nvSpPr>
          <p:spPr>
            <a:xfrm>
              <a:off x="5241412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77D54B-787C-4BA3-80F3-79200A1B22E1}"/>
                </a:ext>
              </a:extLst>
            </p:cNvPr>
            <p:cNvSpPr/>
            <p:nvPr/>
          </p:nvSpPr>
          <p:spPr>
            <a:xfrm>
              <a:off x="5286824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D57761-91FD-4A2F-B46D-D05B23846FC6}"/>
                </a:ext>
              </a:extLst>
            </p:cNvPr>
            <p:cNvSpPr/>
            <p:nvPr/>
          </p:nvSpPr>
          <p:spPr>
            <a:xfrm>
              <a:off x="5110276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1DB67C-5DDB-413E-92CB-20D68F0720E0}"/>
                </a:ext>
              </a:extLst>
            </p:cNvPr>
            <p:cNvSpPr/>
            <p:nvPr/>
          </p:nvSpPr>
          <p:spPr>
            <a:xfrm>
              <a:off x="5153138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53B9C-7CE9-40EA-BD8C-572DBCA3920A}"/>
                </a:ext>
              </a:extLst>
            </p:cNvPr>
            <p:cNvSpPr/>
            <p:nvPr/>
          </p:nvSpPr>
          <p:spPr>
            <a:xfrm>
              <a:off x="5196000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602CE2-A600-4D7D-B48A-E4E13E48FBAC}"/>
                </a:ext>
              </a:extLst>
            </p:cNvPr>
            <p:cNvSpPr/>
            <p:nvPr/>
          </p:nvSpPr>
          <p:spPr>
            <a:xfrm>
              <a:off x="5241412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97F731-61E9-470B-9582-9E083BE1AA1B}"/>
                </a:ext>
              </a:extLst>
            </p:cNvPr>
            <p:cNvSpPr/>
            <p:nvPr/>
          </p:nvSpPr>
          <p:spPr>
            <a:xfrm>
              <a:off x="5286824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5CA29D-BB9E-41FE-A14E-E5048F509A39}"/>
                </a:ext>
              </a:extLst>
            </p:cNvPr>
            <p:cNvSpPr/>
            <p:nvPr/>
          </p:nvSpPr>
          <p:spPr>
            <a:xfrm>
              <a:off x="5110276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B40DD2-59DE-4406-B2DE-C7B67E9CF1DD}"/>
                </a:ext>
              </a:extLst>
            </p:cNvPr>
            <p:cNvSpPr/>
            <p:nvPr/>
          </p:nvSpPr>
          <p:spPr>
            <a:xfrm>
              <a:off x="5153138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630172-0345-42B8-B66A-38B59A94AC76}"/>
                </a:ext>
              </a:extLst>
            </p:cNvPr>
            <p:cNvSpPr/>
            <p:nvPr/>
          </p:nvSpPr>
          <p:spPr>
            <a:xfrm>
              <a:off x="5196000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B3AB72-4CB6-44F3-B467-0E230C9FA1F3}"/>
                </a:ext>
              </a:extLst>
            </p:cNvPr>
            <p:cNvSpPr/>
            <p:nvPr/>
          </p:nvSpPr>
          <p:spPr>
            <a:xfrm>
              <a:off x="5241412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31CE5B-022A-408E-9ABF-C1A04D53561D}"/>
                </a:ext>
              </a:extLst>
            </p:cNvPr>
            <p:cNvSpPr/>
            <p:nvPr/>
          </p:nvSpPr>
          <p:spPr>
            <a:xfrm>
              <a:off x="5286824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82E97-2525-467C-B3BC-72535F55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88" y="1418490"/>
            <a:ext cx="2067749" cy="208005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C149EA9-0FD1-489B-80C9-871AEAF96F59}"/>
              </a:ext>
            </a:extLst>
          </p:cNvPr>
          <p:cNvSpPr/>
          <p:nvPr/>
        </p:nvSpPr>
        <p:spPr>
          <a:xfrm>
            <a:off x="7652492" y="952255"/>
            <a:ext cx="2466740" cy="2601188"/>
          </a:xfrm>
          <a:prstGeom prst="rect">
            <a:avLst/>
          </a:prstGeom>
          <a:solidFill>
            <a:srgbClr val="B7352D">
              <a:alpha val="10196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FFDF0E-E14C-403C-8B90-4ED05260917A}"/>
              </a:ext>
            </a:extLst>
          </p:cNvPr>
          <p:cNvGrpSpPr/>
          <p:nvPr/>
        </p:nvGrpSpPr>
        <p:grpSpPr>
          <a:xfrm>
            <a:off x="7652492" y="3867879"/>
            <a:ext cx="2203460" cy="2003473"/>
            <a:chOff x="6736080" y="3737269"/>
            <a:chExt cx="2203460" cy="200347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8A4071-32ED-4CB9-B797-D5ACA1E103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6080" y="3737269"/>
              <a:ext cx="1929571" cy="2003473"/>
              <a:chOff x="6425394" y="3414683"/>
              <a:chExt cx="2240258" cy="2326059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E6A5B86-1607-497D-885F-17F3656F9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1899" b="70995"/>
              <a:stretch/>
            </p:blipFill>
            <p:spPr>
              <a:xfrm>
                <a:off x="6425394" y="3414683"/>
                <a:ext cx="2240258" cy="2326059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00554D1-D80F-413E-B1AA-CFD4F30DD040}"/>
                  </a:ext>
                </a:extLst>
              </p:cNvPr>
              <p:cNvGrpSpPr/>
              <p:nvPr/>
            </p:nvGrpSpPr>
            <p:grpSpPr>
              <a:xfrm>
                <a:off x="6819900" y="3573780"/>
                <a:ext cx="1165860" cy="0"/>
                <a:chOff x="6819900" y="3573780"/>
                <a:chExt cx="1165860" cy="0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B27F3B8-078F-4479-9787-B43DFC430D9A}"/>
                    </a:ext>
                  </a:extLst>
                </p:cNvPr>
                <p:cNvCxnSpPr/>
                <p:nvPr/>
              </p:nvCxnSpPr>
              <p:spPr>
                <a:xfrm>
                  <a:off x="681990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BA2A6DA-0EA5-40D5-A32F-2177175991AF}"/>
                    </a:ext>
                  </a:extLst>
                </p:cNvPr>
                <p:cNvCxnSpPr/>
                <p:nvPr/>
              </p:nvCxnSpPr>
              <p:spPr>
                <a:xfrm>
                  <a:off x="7108509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ADDEBB-8068-45F2-9F2B-2AB8A9D24949}"/>
                    </a:ext>
                  </a:extLst>
                </p:cNvPr>
                <p:cNvCxnSpPr/>
                <p:nvPr/>
              </p:nvCxnSpPr>
              <p:spPr>
                <a:xfrm>
                  <a:off x="7411072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9A7FA80-24A1-46E3-B25A-F8BBF6162701}"/>
                    </a:ext>
                  </a:extLst>
                </p:cNvPr>
                <p:cNvCxnSpPr/>
                <p:nvPr/>
              </p:nvCxnSpPr>
              <p:spPr>
                <a:xfrm>
                  <a:off x="771144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6189A23-E425-4F80-A7BF-9035D669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3686173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3508092-6D5F-4036-9929-1BDECA31DA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048041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D7AC768-6661-4874-BFC3-1DD0E0D3EA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406260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1C089E-2DA4-4763-AB49-138D29E8D8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757738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F434F1-BB7F-4634-A4B4-150238B796C6}"/>
                </a:ext>
              </a:extLst>
            </p:cNvPr>
            <p:cNvCxnSpPr>
              <a:cxnSpLocks/>
            </p:cNvCxnSpPr>
            <p:nvPr/>
          </p:nvCxnSpPr>
          <p:spPr>
            <a:xfrm>
              <a:off x="8216265" y="5383639"/>
              <a:ext cx="0" cy="231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E7F3DA-C52D-429F-99EB-65EA1EC45F18}"/>
                </a:ext>
              </a:extLst>
            </p:cNvPr>
            <p:cNvSpPr txBox="1"/>
            <p:nvPr/>
          </p:nvSpPr>
          <p:spPr>
            <a:xfrm>
              <a:off x="8216265" y="5314701"/>
              <a:ext cx="72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shifts</a:t>
              </a:r>
              <a:endParaRPr lang="en-CH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B12557-0404-4C03-B468-533DDCBB9BBA}"/>
              </a:ext>
            </a:extLst>
          </p:cNvPr>
          <p:cNvSpPr txBox="1"/>
          <p:nvPr/>
        </p:nvSpPr>
        <p:spPr>
          <a:xfrm>
            <a:off x="8210738" y="10491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Cell culture</a:t>
            </a:r>
            <a:endParaRPr lang="en-C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78035E-0543-462B-85B7-DF9B20A68CD6}"/>
              </a:ext>
            </a:extLst>
          </p:cNvPr>
          <p:cNvSpPr txBox="1"/>
          <p:nvPr/>
        </p:nvSpPr>
        <p:spPr>
          <a:xfrm>
            <a:off x="8212598" y="36283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Close up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4400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Changes to previous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5D532E-0011-963D-DD1C-6C17C834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9" y="1900474"/>
            <a:ext cx="1352550" cy="721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360C19-212C-2C01-038D-AD836677F348}"/>
              </a:ext>
            </a:extLst>
          </p:cNvPr>
          <p:cNvSpPr/>
          <p:nvPr/>
        </p:nvSpPr>
        <p:spPr>
          <a:xfrm>
            <a:off x="2029000" y="210849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D4F29-9FCA-C9FA-8A7A-391C1CD2643F}"/>
              </a:ext>
            </a:extLst>
          </p:cNvPr>
          <p:cNvSpPr/>
          <p:nvPr/>
        </p:nvSpPr>
        <p:spPr>
          <a:xfrm>
            <a:off x="5408923" y="165028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415F8A-4191-4055-1FCD-73C92F2EF9F3}"/>
              </a:ext>
            </a:extLst>
          </p:cNvPr>
          <p:cNvSpPr/>
          <p:nvPr/>
        </p:nvSpPr>
        <p:spPr>
          <a:xfrm>
            <a:off x="5408923" y="253711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8388D-D804-73E8-D7ED-58908E5DCBF0}"/>
              </a:ext>
            </a:extLst>
          </p:cNvPr>
          <p:cNvSpPr/>
          <p:nvPr/>
        </p:nvSpPr>
        <p:spPr>
          <a:xfrm>
            <a:off x="8788846" y="209896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56B881-816A-2A4C-A532-5A8A0AAA1B3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81550" y="1974134"/>
            <a:ext cx="2027373" cy="458210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6BDF2-AB8D-0B03-93C7-5CA3794C4C0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381550" y="2432344"/>
            <a:ext cx="2027373" cy="428625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5" name="Picture 1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B4086132-2454-557F-3FF2-84EF9549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7967129" y="4050889"/>
            <a:ext cx="838945" cy="1128035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A5A3363-C7C7-8C67-8ED0-F7B11BE0C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06" y="1973124"/>
            <a:ext cx="1298483" cy="562985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3DD2979-AE3D-6C81-47EE-F8E11371B0B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761473" y="1974134"/>
            <a:ext cx="2027373" cy="448685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E016798-01E6-3403-D63E-FFE6C540FC5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761473" y="2422819"/>
            <a:ext cx="2027373" cy="438150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812B938-0036-F357-45B0-8A46421090A5}"/>
              </a:ext>
            </a:extLst>
          </p:cNvPr>
          <p:cNvCxnSpPr>
            <a:cxnSpLocks/>
          </p:cNvCxnSpPr>
          <p:nvPr/>
        </p:nvCxnSpPr>
        <p:spPr>
          <a:xfrm>
            <a:off x="6795076" y="153598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3D80210-8942-BE42-8679-EECD0DAB7C91}"/>
              </a:ext>
            </a:extLst>
          </p:cNvPr>
          <p:cNvCxnSpPr>
            <a:cxnSpLocks/>
          </p:cNvCxnSpPr>
          <p:nvPr/>
        </p:nvCxnSpPr>
        <p:spPr>
          <a:xfrm>
            <a:off x="6776555" y="143467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7CD94-E906-BFC6-E676-E94C7E5D3937}"/>
              </a:ext>
            </a:extLst>
          </p:cNvPr>
          <p:cNvSpPr/>
          <p:nvPr/>
        </p:nvSpPr>
        <p:spPr>
          <a:xfrm>
            <a:off x="5408923" y="3248885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2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BED5BF-0F46-EC5C-930C-11C732608EDA}"/>
              </a:ext>
            </a:extLst>
          </p:cNvPr>
          <p:cNvCxnSpPr>
            <a:cxnSpLocks/>
          </p:cNvCxnSpPr>
          <p:nvPr/>
        </p:nvCxnSpPr>
        <p:spPr>
          <a:xfrm>
            <a:off x="6776555" y="133395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727F0-658E-F577-746A-783B74B4F4B6}"/>
              </a:ext>
            </a:extLst>
          </p:cNvPr>
          <p:cNvSpPr/>
          <p:nvPr/>
        </p:nvSpPr>
        <p:spPr>
          <a:xfrm>
            <a:off x="2029000" y="2816879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4713F1-BAC3-B152-AA59-F0619BEA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99" y="4306297"/>
            <a:ext cx="1352550" cy="7213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319EF6-533C-B6DB-5FE2-556D6E4BEC37}"/>
              </a:ext>
            </a:extLst>
          </p:cNvPr>
          <p:cNvSpPr/>
          <p:nvPr/>
        </p:nvSpPr>
        <p:spPr>
          <a:xfrm>
            <a:off x="202596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7CEC1D-CA15-D2F0-558B-CDD394084343}"/>
              </a:ext>
            </a:extLst>
          </p:cNvPr>
          <p:cNvSpPr/>
          <p:nvPr/>
        </p:nvSpPr>
        <p:spPr>
          <a:xfrm>
            <a:off x="631480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902721AA-CB23-34F2-474F-40BA046D4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4385484"/>
            <a:ext cx="1298483" cy="562985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875C080-45BF-5916-C37A-3706EA494514}"/>
              </a:ext>
            </a:extLst>
          </p:cNvPr>
          <p:cNvCxnSpPr>
            <a:cxnSpLocks/>
          </p:cNvCxnSpPr>
          <p:nvPr/>
        </p:nvCxnSpPr>
        <p:spPr>
          <a:xfrm>
            <a:off x="4428143" y="438933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989AC35-4B3F-2C84-DB65-E3679FCF8946}"/>
              </a:ext>
            </a:extLst>
          </p:cNvPr>
          <p:cNvCxnSpPr>
            <a:cxnSpLocks/>
          </p:cNvCxnSpPr>
          <p:nvPr/>
        </p:nvCxnSpPr>
        <p:spPr>
          <a:xfrm>
            <a:off x="4409622" y="428802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5915A32-7C79-62F5-B79F-766EC2582E13}"/>
              </a:ext>
            </a:extLst>
          </p:cNvPr>
          <p:cNvCxnSpPr>
            <a:cxnSpLocks/>
          </p:cNvCxnSpPr>
          <p:nvPr/>
        </p:nvCxnSpPr>
        <p:spPr>
          <a:xfrm>
            <a:off x="4409622" y="418730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35EE5E9-C85A-22DC-9A9B-2B376A5FDD5E}"/>
              </a:ext>
            </a:extLst>
          </p:cNvPr>
          <p:cNvSpPr/>
          <p:nvPr/>
        </p:nvSpPr>
        <p:spPr>
          <a:xfrm>
            <a:off x="2025960" y="5222702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8762DC-3593-01C9-7840-6F7FCCC519A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378510" y="4838167"/>
            <a:ext cx="2936290" cy="0"/>
          </a:xfrm>
          <a:prstGeom prst="line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676AD8-5E0B-CFE2-EFE2-2E20E3AD062F}"/>
              </a:ext>
            </a:extLst>
          </p:cNvPr>
          <p:cNvSpPr/>
          <p:nvPr/>
        </p:nvSpPr>
        <p:spPr>
          <a:xfrm>
            <a:off x="8810449" y="4048129"/>
            <a:ext cx="1352550" cy="559224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125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 avg. Image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D2B63D-C39B-91E0-0850-7C9D1EE508CB}"/>
              </a:ext>
            </a:extLst>
          </p:cNvPr>
          <p:cNvSpPr/>
          <p:nvPr/>
        </p:nvSpPr>
        <p:spPr>
          <a:xfrm>
            <a:off x="8810449" y="4610001"/>
            <a:ext cx="1352550" cy="559224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 avg. 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E34173-A775-C031-729A-C35BD1B73477}"/>
              </a:ext>
            </a:extLst>
          </p:cNvPr>
          <p:cNvSpPr/>
          <p:nvPr/>
        </p:nvSpPr>
        <p:spPr>
          <a:xfrm>
            <a:off x="2025960" y="1682393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46FD16-F046-5D9B-2849-1E2788EC7857}"/>
              </a:ext>
            </a:extLst>
          </p:cNvPr>
          <p:cNvSpPr/>
          <p:nvPr/>
        </p:nvSpPr>
        <p:spPr>
          <a:xfrm>
            <a:off x="2030152" y="4099516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777EE0-BE6E-F73F-B648-4FD5F870B827}"/>
              </a:ext>
            </a:extLst>
          </p:cNvPr>
          <p:cNvSpPr/>
          <p:nvPr/>
        </p:nvSpPr>
        <p:spPr>
          <a:xfrm>
            <a:off x="3458883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089C3F-7F23-4FD2-8CBE-379A2376E1F5}"/>
              </a:ext>
            </a:extLst>
          </p:cNvPr>
          <p:cNvSpPr/>
          <p:nvPr/>
        </p:nvSpPr>
        <p:spPr>
          <a:xfrm>
            <a:off x="3455239" y="2499316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C1CEE2-7092-4387-A0DB-AEB36B1333DA}"/>
              </a:ext>
            </a:extLst>
          </p:cNvPr>
          <p:cNvSpPr/>
          <p:nvPr/>
        </p:nvSpPr>
        <p:spPr>
          <a:xfrm>
            <a:off x="4901547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Spatial avg.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4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2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7668</TotalTime>
  <Words>1514</Words>
  <Application>Microsoft Office PowerPoint</Application>
  <PresentationFormat>Widescreen</PresentationFormat>
  <Paragraphs>303</Paragraphs>
  <Slides>26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Symbol</vt:lpstr>
      <vt:lpstr>Wingdings</vt:lpstr>
      <vt:lpstr>ETH Zürich</vt:lpstr>
      <vt:lpstr>Image Pipeline for DHM</vt:lpstr>
      <vt:lpstr>Research Goal: how do bacteria accumulate biomass</vt:lpstr>
      <vt:lpstr>Measuring dry mass with the phase difference image</vt:lpstr>
      <vt:lpstr>Why are we interested in quantitative phase imaging (QPI)?</vt:lpstr>
      <vt:lpstr>Digital holograpic Microsopy (DHM) </vt:lpstr>
      <vt:lpstr>The pipeline consists of two parts</vt:lpstr>
      <vt:lpstr>DHM-Image reconstruction</vt:lpstr>
      <vt:lpstr>Noise reduction methods</vt:lpstr>
      <vt:lpstr>Changes to previous workflow</vt:lpstr>
      <vt:lpstr>Process 1: surface plane subtraction</vt:lpstr>
      <vt:lpstr>Process 2: focusing</vt:lpstr>
      <vt:lpstr>Images with various reconstruction distances</vt:lpstr>
      <vt:lpstr>Process 3: background subtraction</vt:lpstr>
      <vt:lpstr>Process 4: spatial averaging</vt:lpstr>
      <vt:lpstr>Results: pixel error</vt:lpstr>
      <vt:lpstr>Results: focusing </vt:lpstr>
      <vt:lpstr>Previous workflow for segmentation and tracking</vt:lpstr>
      <vt:lpstr>Segmentation and Tracking with U-Net</vt:lpstr>
      <vt:lpstr>Preparation of training data: Segmentation with Ilastik</vt:lpstr>
      <vt:lpstr>DeLTA training data augmentation methods</vt:lpstr>
      <vt:lpstr>Results: Time-lapse video of bacterial growth and linage</vt:lpstr>
      <vt:lpstr>Output linage with features, cell cycles</vt:lpstr>
      <vt:lpstr>Summary</vt:lpstr>
      <vt:lpstr>How does a holgram work?</vt:lpstr>
      <vt:lpstr>Outlook</vt:lpstr>
      <vt:lpstr>Pros and 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SWW-Bc20</dc:creator>
  <cp:lastModifiedBy>SWW-Bc20</cp:lastModifiedBy>
  <cp:revision>170</cp:revision>
  <dcterms:created xsi:type="dcterms:W3CDTF">2023-08-28T06:43:57Z</dcterms:created>
  <dcterms:modified xsi:type="dcterms:W3CDTF">2023-09-03T10:10:13Z</dcterms:modified>
</cp:coreProperties>
</file>